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notesMasterIdLst>
    <p:notesMasterId r:id="rId33"/>
  </p:notesMasterIdLst>
  <p:sldSz cx="12192000" cy="6858000"/>
  <p:notesSz cx="6858000" cy="12192000"/>
  <p:embeddedFontLst>
    <p:embeddedFont>
      <p:font typeface="MiSans" charset="-122" pitchFamily="34"/>
      <p:regular r:id="rId38"/>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37" Type="http://schemas.openxmlformats.org/officeDocument/2006/relationships/tableStyles" Target="tableStyles.xml"/><Relationship Id="rId38" Type="http://schemas.openxmlformats.org/officeDocument/2006/relationships/font" Target="fonts/font1.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jpe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3-1.jpe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jpe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jpe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3-1.jpe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jpe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jpe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jpe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3-1.jpe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jpe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jpe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3-1.jpe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jpe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jpe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12-1.jpe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3-1.jpe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6-1.jpe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image-3-1.jpe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image-15-1.jpe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image-16-1.jpe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image-3-1.jpe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image-17-1.jpe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image-31-1.jpe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image" Target="../media/image-4-1.jpe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jpe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jpe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3-1.jpe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jpe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jpe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p:bgPr>
    </p:bg>
    <p:spTree>
      <p:nvGrpSpPr>
        <p:cNvPr id="1" name=""/>
        <p:cNvGrpSpPr/>
        <p:nvPr/>
      </p:nvGrpSpPr>
      <p:grpSpPr>
        <a:xfrm>
          <a:off x="0" y="0"/>
          <a:ext cx="0" cy="0"/>
          <a:chOff x="0" y="0"/>
          <a:chExt cx="0" cy="0"/>
        </a:xfrm>
      </p:grpSpPr>
      <p:pic>
        <p:nvPicPr>
          <p:cNvPr id="2" name="Image 0" descr="https://test-kimi-img.moonshot.cn/pub/slides/slides_tmpl/image/25-05-30-10:25:23-d0she4s75iks832jct70.jpeg">    </p:cNvPr>
          <p:cNvPicPr>
            <a:picLocks noChangeAspect="1"/>
          </p:cNvPicPr>
          <p:nvPr/>
        </p:nvPicPr>
        <p:blipFill>
          <a:blip r:embed="rId1"/>
          <a:srcRect l="0" r="0" t="0" b="0"/>
          <a:stretch/>
        </p:blipFill>
        <p:spPr>
          <a:xfrm>
            <a:off x="0" y="0"/>
            <a:ext cx="12192000" cy="6858000"/>
          </a:xfrm>
          <a:prstGeom prst="rect">
            <a:avLst/>
          </a:prstGeom>
        </p:spPr>
      </p:pic>
      <p:sp>
        <p:nvSpPr>
          <p:cNvPr id="3" name="Text 0"/>
          <p:cNvSpPr/>
          <p:nvPr/>
        </p:nvSpPr>
        <p:spPr>
          <a:xfrm>
            <a:off x="294290" y="1243409"/>
            <a:ext cx="5665076" cy="2185591"/>
          </a:xfrm>
          <a:prstGeom prst="rect">
            <a:avLst/>
          </a:prstGeom>
          <a:noFill/>
          <a:ln/>
        </p:spPr>
        <p:txBody>
          <a:bodyPr wrap="square" lIns="91440" tIns="45720" rIns="91440" bIns="45720" rtlCol="0" anchor="t">
            <a:spAutoFit/>
          </a:bodyPr>
          <a:lstStyle/>
          <a:p>
            <a:pPr indent="0" marL="0">
              <a:lnSpc>
                <a:spcPct val="100000"/>
              </a:lnSpc>
              <a:buNone/>
            </a:pPr>
            <a:r>
              <a:rPr lang="en-US" sz="4400" b="1" dirty="0">
                <a:solidFill>
                  <a:srgbClr val="FFFFFF"/>
                </a:solidFill>
                <a:latin typeface="MiSans" pitchFamily="34" charset="0"/>
                <a:ea typeface="MiSans" pitchFamily="34" charset="-122"/>
                <a:cs typeface="MiSans" pitchFamily="34" charset="-120"/>
              </a:rPr>
              <a:t>多语言神经机器翻译中纯解码器架构的语言迁移能力提升实验</a:t>
            </a:r>
            <a:endParaRPr lang="en-US" sz="1600" dirty="0"/>
          </a:p>
        </p:txBody>
      </p:sp>
      <p:sp>
        <p:nvSpPr>
          <p:cNvPr id="4" name="Text 1"/>
          <p:cNvSpPr/>
          <p:nvPr/>
        </p:nvSpPr>
        <p:spPr>
          <a:xfrm>
            <a:off x="375985" y="5958675"/>
            <a:ext cx="5583381" cy="1309291"/>
          </a:xfrm>
          <a:prstGeom prst="rect">
            <a:avLst/>
          </a:prstGeom>
          <a:noFill/>
          <a:ln/>
        </p:spPr>
        <p:txBody>
          <a:bodyPr wrap="square" lIns="91440" tIns="45720" rIns="91440" bIns="45720" rtlCol="0" anchor="t"/>
          <a:lstStyle/>
          <a:p>
            <a:pPr indent="0" marL="0">
              <a:lnSpc>
                <a:spcPct val="100000"/>
              </a:lnSpc>
              <a:buNone/>
            </a:pPr>
            <a:r>
              <a:rPr lang="en-US" sz="2000" dirty="0">
                <a:solidFill>
                  <a:srgbClr val="FFFFFF"/>
                </a:solidFill>
                <a:latin typeface="MiSans" pitchFamily="34" charset="0"/>
                <a:ea typeface="MiSans" pitchFamily="34" charset="-122"/>
                <a:cs typeface="MiSans" pitchFamily="34" charset="-120"/>
              </a:rPr>
              <a:t>汇报人: 李详，傅茂玲，吴仕彪，陈阳，李熠豪</a:t>
            </a:r>
            <a:endParaRPr lang="en-US" sz="1600" dirty="0"/>
          </a:p>
        </p:txBody>
      </p:sp>
      <p:sp>
        <p:nvSpPr>
          <p:cNvPr id="5" name="Text 2"/>
          <p:cNvSpPr/>
          <p:nvPr/>
        </p:nvSpPr>
        <p:spPr>
          <a:xfrm>
            <a:off x="8931540" y="6221434"/>
            <a:ext cx="2610066" cy="303411"/>
          </a:xfrm>
          <a:prstGeom prst="rect">
            <a:avLst/>
          </a:prstGeom>
          <a:noFill/>
          <a:ln/>
        </p:spPr>
        <p:txBody>
          <a:bodyPr wrap="square" lIns="91440" tIns="45720" rIns="91440" bIns="45720" rtlCol="0" anchor="t">
            <a:spAutoFit/>
          </a:bodyPr>
          <a:lstStyle/>
          <a:p>
            <a:pPr indent="0" marL="0">
              <a:lnSpc>
                <a:spcPct val="100000"/>
              </a:lnSpc>
              <a:buNone/>
            </a:pPr>
            <a:r>
              <a:rPr lang="en-US" sz="2000" dirty="0">
                <a:solidFill>
                  <a:srgbClr val="FFFFFF"/>
                </a:solidFill>
                <a:latin typeface="MiSans" pitchFamily="34" charset="0"/>
                <a:ea typeface="MiSans" pitchFamily="34" charset="-122"/>
                <a:cs typeface="MiSans" pitchFamily="34" charset="-120"/>
              </a:rPr>
              <a:t>汇报时间: 2025.6.17</a:t>
            </a:r>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1524000" y="1122363"/>
            <a:ext cx="9144000" cy="2387600"/>
          </a:xfrm>
          <a:prstGeom prst="rect">
            <a:avLst/>
          </a:prstGeom>
          <a:noFill/>
          <a:ln/>
        </p:spPr>
        <p:txBody>
          <a:bodyPr wrap="square" lIns="91440" tIns="45720" rIns="91440" bIns="45720" rtlCol="0" anchor="t"/>
          <a:lstStyle/>
          <a:p>
            <a:pPr algn="l" indent="0" marL="0">
              <a:lnSpc>
                <a:spcPct val="100000"/>
              </a:lnSpc>
              <a:buNone/>
            </a:pPr>
            <a:r>
              <a:rPr lang="en-US" sz="4400" dirty="0">
                <a:solidFill>
                  <a:srgbClr val="333333"/>
                </a:solidFill>
                <a:latin typeface="MiSans" pitchFamily="34" charset="0"/>
                <a:ea typeface="MiSans" pitchFamily="34" charset="-122"/>
                <a:cs typeface="MiSans" pitchFamily="34" charset="-120"/>
              </a:rPr>
              <a:t> </a:t>
            </a:r>
            <a:endParaRPr lang="en-US" sz="1600" dirty="0"/>
          </a:p>
        </p:txBody>
      </p:sp>
      <p:sp>
        <p:nvSpPr>
          <p:cNvPr id="3" name="Text 1"/>
          <p:cNvSpPr/>
          <p:nvPr/>
        </p:nvSpPr>
        <p:spPr>
          <a:xfrm>
            <a:off x="1524000" y="3602038"/>
            <a:ext cx="9144000" cy="1655762"/>
          </a:xfrm>
          <a:prstGeom prst="rect">
            <a:avLst/>
          </a:prstGeom>
          <a:noFill/>
          <a:ln/>
        </p:spPr>
        <p:txBody>
          <a:bodyPr wrap="square" lIns="91440" tIns="45720" rIns="91440" bIns="45720" rtlCol="0" anchor="t"/>
          <a:lstStyle/>
          <a:p>
            <a:pPr algn="l" indent="0" marL="0">
              <a:lnSpc>
                <a:spcPct val="100000"/>
              </a:lnSpc>
              <a:buNone/>
            </a:pPr>
            <a:r>
              <a:rPr lang="en-US" sz="4400" dirty="0">
                <a:solidFill>
                  <a:srgbClr val="333333"/>
                </a:solidFill>
                <a:latin typeface="MiSans" pitchFamily="34" charset="0"/>
                <a:ea typeface="MiSans" pitchFamily="34" charset="-122"/>
                <a:cs typeface="MiSans" pitchFamily="34" charset="-120"/>
              </a:rPr>
              <a:t> </a:t>
            </a:r>
            <a:endParaRPr lang="en-US" sz="1600" dirty="0"/>
          </a:p>
        </p:txBody>
      </p:sp>
      <p:pic>
        <p:nvPicPr>
          <p:cNvPr id="4" name="Image 0" descr="https://test-kimi-img.moonshot.cn/pub/slides/slides_tmpl/image/25-05-30-10:25:30-d0she6k75iks832jctj0.jpeg">    </p:cNvPr>
          <p:cNvPicPr>
            <a:picLocks noChangeAspect="1"/>
          </p:cNvPicPr>
          <p:nvPr/>
        </p:nvPicPr>
        <p:blipFill>
          <a:blip r:embed="rId1"/>
          <a:srcRect l="0" r="0" t="0" b="0"/>
          <a:stretch/>
        </p:blipFill>
        <p:spPr>
          <a:xfrm>
            <a:off x="0" y="0"/>
            <a:ext cx="12192000" cy="6858000"/>
          </a:xfrm>
          <a:prstGeom prst="rect">
            <a:avLst/>
          </a:prstGeom>
        </p:spPr>
      </p:pic>
      <p:sp>
        <p:nvSpPr>
          <p:cNvPr id="5" name="Text 2"/>
          <p:cNvSpPr/>
          <p:nvPr/>
        </p:nvSpPr>
        <p:spPr>
          <a:xfrm>
            <a:off x="657676" y="1408370"/>
            <a:ext cx="8835504" cy="617141"/>
          </a:xfrm>
          <a:prstGeom prst="rect">
            <a:avLst/>
          </a:prstGeom>
          <a:noFill/>
          <a:ln/>
        </p:spPr>
        <p:txBody>
          <a:bodyPr wrap="square" lIns="91440" tIns="45720" rIns="91440" bIns="45720" rtlCol="0" anchor="ctr">
            <a:spAutoFit/>
          </a:bodyPr>
          <a:lstStyle/>
          <a:p>
            <a:pPr algn="l" indent="0" marL="0">
              <a:lnSpc>
                <a:spcPct val="100000"/>
              </a:lnSpc>
              <a:buNone/>
            </a:pPr>
            <a:r>
              <a:rPr lang="en-US" sz="4000" b="1" dirty="0">
                <a:solidFill>
                  <a:srgbClr val="098FF8"/>
                </a:solidFill>
                <a:latin typeface="MiSans" pitchFamily="34" charset="0"/>
                <a:ea typeface="MiSans" pitchFamily="34" charset="-122"/>
                <a:cs typeface="MiSans" pitchFamily="34" charset="-120"/>
              </a:rPr>
              <a:t>知识蒸馏在NMT的应用</a:t>
            </a:r>
            <a:endParaRPr lang="en-US" sz="1600" dirty="0"/>
          </a:p>
        </p:txBody>
      </p:sp>
      <p:sp>
        <p:nvSpPr>
          <p:cNvPr id="6" name="Text 3"/>
          <p:cNvSpPr/>
          <p:nvPr/>
        </p:nvSpPr>
        <p:spPr>
          <a:xfrm>
            <a:off x="1345325" y="4081814"/>
            <a:ext cx="4317123" cy="303411"/>
          </a:xfrm>
          <a:prstGeom prst="rect">
            <a:avLst/>
          </a:prstGeom>
          <a:noFill/>
          <a:ln/>
        </p:spPr>
        <p:txBody>
          <a:bodyPr wrap="square" lIns="91440" tIns="45720" rIns="91440" bIns="45720" rtlCol="0" anchor="ctr">
            <a:spAutoFit/>
          </a:bodyPr>
          <a:lstStyle/>
          <a:p>
            <a:pPr algn="ctr" indent="0" marL="0">
              <a:lnSpc>
                <a:spcPct val="100000"/>
              </a:lnSpc>
              <a:buNone/>
            </a:pPr>
            <a:r>
              <a:rPr lang="en-US" sz="2000" dirty="0">
                <a:solidFill>
                  <a:srgbClr val="FFFFFF"/>
                </a:solidFill>
                <a:latin typeface="MiSans" pitchFamily="34" charset="0"/>
                <a:ea typeface="MiSans" pitchFamily="34" charset="-122"/>
                <a:cs typeface="MiSans" pitchFamily="34" charset="-120"/>
              </a:rPr>
              <a:t>模型压缩与知识迁移</a:t>
            </a:r>
            <a:endParaRPr lang="en-US" sz="1600" dirty="0"/>
          </a:p>
        </p:txBody>
      </p:sp>
      <p:sp>
        <p:nvSpPr>
          <p:cNvPr id="7" name="Text 4"/>
          <p:cNvSpPr/>
          <p:nvPr/>
        </p:nvSpPr>
        <p:spPr>
          <a:xfrm>
            <a:off x="657676" y="4639002"/>
            <a:ext cx="4660557" cy="1920081"/>
          </a:xfrm>
          <a:prstGeom prst="rect">
            <a:avLst/>
          </a:prstGeom>
          <a:noFill/>
          <a:ln/>
        </p:spPr>
        <p:txBody>
          <a:bodyPr wrap="square" lIns="91440" tIns="45720" rIns="91440" bIns="45720" rtlCol="0" anchor="t">
            <a:spAutoFit/>
          </a:bodyPr>
          <a:lstStyle/>
          <a:p>
            <a:pPr algn="just" indent="0" marL="0">
              <a:lnSpc>
                <a:spcPct val="150000"/>
              </a:lnSpc>
              <a:buNone/>
            </a:pPr>
            <a:r>
              <a:rPr lang="en-US" sz="1400" dirty="0">
                <a:solidFill>
                  <a:srgbClr val="FFFFFF"/>
                </a:solidFill>
                <a:latin typeface="MiSans" pitchFamily="34" charset="0"/>
                <a:ea typeface="MiSans" pitchFamily="34" charset="-122"/>
                <a:cs typeface="MiSans" pitchFamily="34" charset="-120"/>
              </a:rPr>
              <a:t>知识蒸馏在NMT中的一个重要应用是模型压缩。通过将大型教师模型的知识迁移到小型学生模型中，可以在不显著降低翻译质量的前提下，大大减少模型的参数量，提高模型的推理速度。此外，知识蒸馏还可以实现跨语言的知识迁移，使学生模型能够学习到教师模型在不同语言对上的翻译能力。</a:t>
            </a:r>
            <a:endParaRPr lang="en-US" sz="1600" dirty="0"/>
          </a:p>
        </p:txBody>
      </p:sp>
      <p:sp>
        <p:nvSpPr>
          <p:cNvPr id="8" name="Text 5"/>
          <p:cNvSpPr/>
          <p:nvPr/>
        </p:nvSpPr>
        <p:spPr>
          <a:xfrm>
            <a:off x="5823509" y="4654419"/>
            <a:ext cx="4660557" cy="1920081"/>
          </a:xfrm>
          <a:prstGeom prst="rect">
            <a:avLst/>
          </a:prstGeom>
          <a:noFill/>
          <a:ln/>
        </p:spPr>
        <p:txBody>
          <a:bodyPr wrap="square" lIns="91440" tIns="45720" rIns="91440" bIns="45720" rtlCol="0" anchor="t">
            <a:spAutoFit/>
          </a:bodyPr>
          <a:lstStyle/>
          <a:p>
            <a:pPr algn="just" indent="0" marL="0">
              <a:lnSpc>
                <a:spcPct val="150000"/>
              </a:lnSpc>
              <a:buNone/>
            </a:pPr>
            <a:r>
              <a:rPr lang="en-US" sz="1400" dirty="0">
                <a:solidFill>
                  <a:srgbClr val="FFFFFF"/>
                </a:solidFill>
                <a:latin typeface="MiSans" pitchFamily="34" charset="0"/>
                <a:ea typeface="MiSans" pitchFamily="34" charset="-122"/>
                <a:cs typeface="MiSans" pitchFamily="34" charset="-120"/>
              </a:rPr>
              <a:t>跨语言蒸馏是近年来NMT领域的一个研究热点。目前的研究主要集中在如何更好地将教师模型在高资源语言对上的知识迁移到低资源语言对上。一些研究提出了基于多任务学习、多语言数据混合训练等方法来提高跨语言蒸馏的效果，但仍然存在一些问题，如蒸馏过程中的知识丢失、不同语言对之间的知识冲突等。</a:t>
            </a:r>
            <a:endParaRPr lang="en-US" sz="1600" dirty="0"/>
          </a:p>
        </p:txBody>
      </p:sp>
      <p:sp>
        <p:nvSpPr>
          <p:cNvPr id="9" name="Text 6"/>
          <p:cNvSpPr/>
          <p:nvPr/>
        </p:nvSpPr>
        <p:spPr>
          <a:xfrm>
            <a:off x="6478316" y="4086519"/>
            <a:ext cx="4317123" cy="303411"/>
          </a:xfrm>
          <a:prstGeom prst="rect">
            <a:avLst/>
          </a:prstGeom>
          <a:noFill/>
          <a:ln/>
        </p:spPr>
        <p:txBody>
          <a:bodyPr wrap="square" lIns="91440" tIns="45720" rIns="91440" bIns="45720" rtlCol="0" anchor="ctr">
            <a:spAutoFit/>
          </a:bodyPr>
          <a:lstStyle/>
          <a:p>
            <a:pPr algn="ctr" indent="0" marL="0">
              <a:lnSpc>
                <a:spcPct val="100000"/>
              </a:lnSpc>
              <a:buNone/>
            </a:pPr>
            <a:r>
              <a:rPr lang="en-US" sz="2000" dirty="0">
                <a:solidFill>
                  <a:srgbClr val="FFFFFF"/>
                </a:solidFill>
                <a:latin typeface="MiSans" pitchFamily="34" charset="0"/>
                <a:ea typeface="MiSans" pitchFamily="34" charset="-122"/>
                <a:cs typeface="MiSans" pitchFamily="34" charset="-120"/>
              </a:rPr>
              <a:t>跨语言蒸馏研究现状</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1524000" y="1122363"/>
            <a:ext cx="9144000" cy="2387600"/>
          </a:xfrm>
          <a:prstGeom prst="rect">
            <a:avLst/>
          </a:prstGeom>
          <a:noFill/>
          <a:ln/>
        </p:spPr>
        <p:txBody>
          <a:bodyPr wrap="square" lIns="91440" tIns="45720" rIns="91440" bIns="45720" rtlCol="0" anchor="t"/>
          <a:lstStyle/>
          <a:p>
            <a:pPr algn="l" indent="0" marL="0">
              <a:lnSpc>
                <a:spcPct val="100000"/>
              </a:lnSpc>
              <a:buNone/>
            </a:pPr>
            <a:r>
              <a:rPr lang="en-US" sz="4400" dirty="0">
                <a:solidFill>
                  <a:srgbClr val="333333"/>
                </a:solidFill>
                <a:latin typeface="MiSans" pitchFamily="34" charset="0"/>
                <a:ea typeface="MiSans" pitchFamily="34" charset="-122"/>
                <a:cs typeface="MiSans" pitchFamily="34" charset="-120"/>
              </a:rPr>
              <a:t> </a:t>
            </a:r>
            <a:endParaRPr lang="en-US" sz="1600" dirty="0"/>
          </a:p>
        </p:txBody>
      </p:sp>
      <p:sp>
        <p:nvSpPr>
          <p:cNvPr id="3" name="Text 1"/>
          <p:cNvSpPr/>
          <p:nvPr/>
        </p:nvSpPr>
        <p:spPr>
          <a:xfrm>
            <a:off x="1524000" y="3602038"/>
            <a:ext cx="9144000" cy="1655762"/>
          </a:xfrm>
          <a:prstGeom prst="rect">
            <a:avLst/>
          </a:prstGeom>
          <a:noFill/>
          <a:ln/>
        </p:spPr>
        <p:txBody>
          <a:bodyPr wrap="square" lIns="91440" tIns="45720" rIns="91440" bIns="45720" rtlCol="0" anchor="t"/>
          <a:lstStyle/>
          <a:p>
            <a:pPr algn="l" indent="0" marL="0">
              <a:lnSpc>
                <a:spcPct val="100000"/>
              </a:lnSpc>
              <a:buNone/>
            </a:pPr>
            <a:r>
              <a:rPr lang="en-US" sz="4400" dirty="0">
                <a:solidFill>
                  <a:srgbClr val="333333"/>
                </a:solidFill>
                <a:latin typeface="MiSans" pitchFamily="34" charset="0"/>
                <a:ea typeface="MiSans" pitchFamily="34" charset="-122"/>
                <a:cs typeface="MiSans" pitchFamily="34" charset="-120"/>
              </a:rPr>
              <a:t> </a:t>
            </a:r>
            <a:endParaRPr lang="en-US" sz="1600" dirty="0"/>
          </a:p>
        </p:txBody>
      </p:sp>
      <p:pic>
        <p:nvPicPr>
          <p:cNvPr id="4" name="Image 0" descr="https://test-kimi-img.moonshot.cn/pub/slides/slides_tmpl/image/25-05-30-10:25:24-d0she5475iks832jct9g.jpeg">    </p:cNvPr>
          <p:cNvPicPr>
            <a:picLocks noChangeAspect="1"/>
          </p:cNvPicPr>
          <p:nvPr/>
        </p:nvPicPr>
        <p:blipFill>
          <a:blip r:embed="rId1"/>
          <a:srcRect l="0" r="0" t="0" b="0"/>
          <a:stretch/>
        </p:blipFill>
        <p:spPr>
          <a:xfrm>
            <a:off x="0" y="0"/>
            <a:ext cx="12192000" cy="6858000"/>
          </a:xfrm>
          <a:prstGeom prst="rect">
            <a:avLst/>
          </a:prstGeom>
        </p:spPr>
      </p:pic>
      <p:sp>
        <p:nvSpPr>
          <p:cNvPr id="5" name="Text 2"/>
          <p:cNvSpPr/>
          <p:nvPr/>
        </p:nvSpPr>
        <p:spPr>
          <a:xfrm>
            <a:off x="830316" y="4129260"/>
            <a:ext cx="4211584" cy="1182291"/>
          </a:xfrm>
          <a:prstGeom prst="rect">
            <a:avLst/>
          </a:prstGeom>
          <a:noFill/>
          <a:ln/>
        </p:spPr>
        <p:txBody>
          <a:bodyPr wrap="square" lIns="91440" tIns="45720" rIns="91440" bIns="45720" rtlCol="0" anchor="t">
            <a:spAutoFit/>
          </a:bodyPr>
          <a:lstStyle/>
          <a:p>
            <a:pPr algn="just" indent="0" marL="0">
              <a:lnSpc>
                <a:spcPct val="100000"/>
              </a:lnSpc>
              <a:buNone/>
            </a:pPr>
            <a:r>
              <a:rPr lang="en-US" sz="3600" dirty="0">
                <a:solidFill>
                  <a:srgbClr val="FFFFFF"/>
                </a:solidFill>
                <a:latin typeface="MiSans" pitchFamily="34" charset="0"/>
                <a:ea typeface="MiSans" pitchFamily="34" charset="-122"/>
                <a:cs typeface="MiSans" pitchFamily="34" charset="-120"/>
              </a:rPr>
              <a:t>改进方案：蒸馏增强的迁移框架</a:t>
            </a:r>
            <a:endParaRPr lang="en-US" sz="1600" dirty="0"/>
          </a:p>
        </p:txBody>
      </p:sp>
      <p:sp>
        <p:nvSpPr>
          <p:cNvPr id="6" name="Text 3"/>
          <p:cNvSpPr/>
          <p:nvPr/>
        </p:nvSpPr>
        <p:spPr>
          <a:xfrm>
            <a:off x="639816" y="1311662"/>
            <a:ext cx="3271784" cy="3067248"/>
          </a:xfrm>
          <a:prstGeom prst="rect">
            <a:avLst/>
          </a:prstGeom>
          <a:noFill/>
          <a:ln/>
        </p:spPr>
        <p:txBody>
          <a:bodyPr wrap="square" lIns="91440" tIns="45720" rIns="91440" bIns="45720" rtlCol="0" anchor="t">
            <a:spAutoFit/>
          </a:bodyPr>
          <a:lstStyle/>
          <a:p>
            <a:pPr indent="0" marL="0">
              <a:lnSpc>
                <a:spcPct val="100000"/>
              </a:lnSpc>
              <a:buNone/>
            </a:pPr>
            <a:r>
              <a:rPr lang="en-US" sz="19900" dirty="0">
                <a:solidFill>
                  <a:srgbClr val="FFFFFF"/>
                </a:solidFill>
                <a:latin typeface="MiSans" pitchFamily="34" charset="0"/>
                <a:ea typeface="MiSans" pitchFamily="34" charset="-122"/>
                <a:cs typeface="MiSans" pitchFamily="34" charset="-120"/>
              </a:rPr>
              <a:t>3</a:t>
            </a:r>
            <a:endParaRPr lang="en-US"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1524000" y="1122363"/>
            <a:ext cx="9144000" cy="2387600"/>
          </a:xfrm>
          <a:prstGeom prst="rect">
            <a:avLst/>
          </a:prstGeom>
          <a:noFill/>
          <a:ln/>
        </p:spPr>
        <p:txBody>
          <a:bodyPr wrap="square" lIns="91440" tIns="45720" rIns="91440" bIns="45720" rtlCol="0" anchor="t"/>
          <a:lstStyle/>
          <a:p>
            <a:pPr algn="l" indent="0" marL="0">
              <a:lnSpc>
                <a:spcPct val="100000"/>
              </a:lnSpc>
              <a:buNone/>
            </a:pPr>
            <a:r>
              <a:rPr lang="en-US" sz="4400" dirty="0">
                <a:solidFill>
                  <a:srgbClr val="333333"/>
                </a:solidFill>
                <a:latin typeface="MiSans" pitchFamily="34" charset="0"/>
                <a:ea typeface="MiSans" pitchFamily="34" charset="-122"/>
                <a:cs typeface="MiSans" pitchFamily="34" charset="-120"/>
              </a:rPr>
              <a:t> </a:t>
            </a:r>
            <a:endParaRPr lang="en-US" sz="1600" dirty="0"/>
          </a:p>
        </p:txBody>
      </p:sp>
      <p:sp>
        <p:nvSpPr>
          <p:cNvPr id="3" name="Text 1"/>
          <p:cNvSpPr/>
          <p:nvPr/>
        </p:nvSpPr>
        <p:spPr>
          <a:xfrm>
            <a:off x="1524000" y="3602038"/>
            <a:ext cx="9144000" cy="1655762"/>
          </a:xfrm>
          <a:prstGeom prst="rect">
            <a:avLst/>
          </a:prstGeom>
          <a:noFill/>
          <a:ln/>
        </p:spPr>
        <p:txBody>
          <a:bodyPr wrap="square" lIns="91440" tIns="45720" rIns="91440" bIns="45720" rtlCol="0" anchor="t"/>
          <a:lstStyle/>
          <a:p>
            <a:pPr algn="l" indent="0" marL="0">
              <a:lnSpc>
                <a:spcPct val="100000"/>
              </a:lnSpc>
              <a:buNone/>
            </a:pPr>
            <a:r>
              <a:rPr lang="en-US" sz="4400" dirty="0">
                <a:solidFill>
                  <a:srgbClr val="333333"/>
                </a:solidFill>
                <a:latin typeface="MiSans" pitchFamily="34" charset="0"/>
                <a:ea typeface="MiSans" pitchFamily="34" charset="-122"/>
                <a:cs typeface="MiSans" pitchFamily="34" charset="-120"/>
              </a:rPr>
              <a:t> </a:t>
            </a:r>
            <a:endParaRPr lang="en-US" sz="1600" dirty="0"/>
          </a:p>
        </p:txBody>
      </p:sp>
      <p:pic>
        <p:nvPicPr>
          <p:cNvPr id="4" name="Image 0" descr="https://test-kimi-img.moonshot.cn/pub/slides/slides_tmpl/image/25-05-30-10:25:25-d0she5c75iks832jctb0.jpeg">    </p:cNvPr>
          <p:cNvPicPr>
            <a:picLocks noChangeAspect="1"/>
          </p:cNvPicPr>
          <p:nvPr/>
        </p:nvPicPr>
        <p:blipFill>
          <a:blip r:embed="rId1"/>
          <a:srcRect l="0" r="0" t="0" b="0"/>
          <a:stretch/>
        </p:blipFill>
        <p:spPr>
          <a:xfrm>
            <a:off x="0" y="0"/>
            <a:ext cx="12192000" cy="6858000"/>
          </a:xfrm>
          <a:prstGeom prst="rect">
            <a:avLst/>
          </a:prstGeom>
        </p:spPr>
      </p:pic>
      <p:sp>
        <p:nvSpPr>
          <p:cNvPr id="5" name="Text 2"/>
          <p:cNvSpPr/>
          <p:nvPr/>
        </p:nvSpPr>
        <p:spPr>
          <a:xfrm>
            <a:off x="3009656" y="5177360"/>
            <a:ext cx="6629563" cy="617141"/>
          </a:xfrm>
          <a:prstGeom prst="rect">
            <a:avLst/>
          </a:prstGeom>
          <a:noFill/>
          <a:ln/>
        </p:spPr>
        <p:txBody>
          <a:bodyPr wrap="square" lIns="91440" tIns="45720" rIns="91440" bIns="45720" rtlCol="0" anchor="ctr">
            <a:spAutoFit/>
          </a:bodyPr>
          <a:lstStyle/>
          <a:p>
            <a:pPr algn="ctr" indent="0" marL="0">
              <a:lnSpc>
                <a:spcPct val="100000"/>
              </a:lnSpc>
              <a:buNone/>
            </a:pPr>
            <a:r>
              <a:rPr lang="en-US" sz="4000" b="1" dirty="0">
                <a:solidFill>
                  <a:srgbClr val="098FF8"/>
                </a:solidFill>
                <a:latin typeface="MiSans" pitchFamily="34" charset="0"/>
                <a:ea typeface="MiSans" pitchFamily="34" charset="-122"/>
                <a:cs typeface="MiSans" pitchFamily="34" charset="-120"/>
              </a:rPr>
              <a:t>整体架构</a:t>
            </a:r>
            <a:endParaRPr lang="en-US" sz="1600" dirty="0"/>
          </a:p>
        </p:txBody>
      </p:sp>
      <p:sp>
        <p:nvSpPr>
          <p:cNvPr id="6" name="Text 3"/>
          <p:cNvSpPr/>
          <p:nvPr/>
        </p:nvSpPr>
        <p:spPr>
          <a:xfrm>
            <a:off x="3639048" y="682209"/>
            <a:ext cx="4913905" cy="368300"/>
          </a:xfrm>
          <a:prstGeom prst="rect">
            <a:avLst/>
          </a:prstGeom>
          <a:noFill/>
          <a:ln/>
        </p:spPr>
        <p:txBody>
          <a:bodyPr wrap="square" lIns="91440" tIns="45720" rIns="91440" bIns="45720" rtlCol="0" anchor="ctr">
            <a:spAutoFit/>
          </a:bodyPr>
          <a:lstStyle/>
          <a:p>
            <a:pPr algn="ctr" indent="0" marL="0">
              <a:lnSpc>
                <a:spcPct val="100000"/>
              </a:lnSpc>
              <a:buNone/>
            </a:pPr>
            <a:r>
              <a:rPr lang="en-US" sz="2400" dirty="0">
                <a:solidFill>
                  <a:srgbClr val="FFFFFF"/>
                </a:solidFill>
                <a:latin typeface="MiSans" pitchFamily="34" charset="0"/>
                <a:ea typeface="MiSans" pitchFamily="34" charset="-122"/>
                <a:cs typeface="MiSans" pitchFamily="34" charset="-120"/>
              </a:rPr>
              <a:t>架构图展示</a:t>
            </a:r>
            <a:endParaRPr lang="en-US" sz="1600" dirty="0"/>
          </a:p>
        </p:txBody>
      </p:sp>
      <p:sp>
        <p:nvSpPr>
          <p:cNvPr id="7" name="Text 4"/>
          <p:cNvSpPr/>
          <p:nvPr/>
        </p:nvSpPr>
        <p:spPr>
          <a:xfrm>
            <a:off x="3639048" y="1218480"/>
            <a:ext cx="4913904" cy="960041"/>
          </a:xfrm>
          <a:prstGeom prst="rect">
            <a:avLst/>
          </a:prstGeom>
          <a:noFill/>
          <a:ln/>
        </p:spPr>
        <p:txBody>
          <a:bodyPr wrap="square" lIns="91440" tIns="45720" rIns="91440" bIns="45720" rtlCol="0" anchor="t">
            <a:spAutoFit/>
          </a:bodyPr>
          <a:lstStyle/>
          <a:p>
            <a:pPr algn="just" indent="0" marL="0">
              <a:lnSpc>
                <a:spcPct val="150000"/>
              </a:lnSpc>
              <a:buNone/>
            </a:pPr>
            <a:r>
              <a:rPr lang="en-US" sz="1400" dirty="0">
                <a:solidFill>
                  <a:srgbClr val="FFFFFF"/>
                </a:solidFill>
                <a:latin typeface="MiSans" pitchFamily="34" charset="0"/>
                <a:ea typeface="MiSans" pitchFamily="34" charset="-122"/>
                <a:cs typeface="MiSans" pitchFamily="34" charset="-120"/>
              </a:rPr>
              <a:t>采用多语种教师模型对纯解码器学生模型进行蒸馏，学生模型通过语言特定适配器进行语言特征的调整和优化，从而实现更好的跨语言翻译能力。</a:t>
            </a:r>
            <a:endParaRPr lang="en-US"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p:bgPr>
    </p:bg>
    <p:spTree>
      <p:nvGrpSpPr>
        <p:cNvPr id="1" name=""/>
        <p:cNvGrpSpPr/>
        <p:nvPr/>
      </p:nvGrpSpPr>
      <p:grpSpPr>
        <a:xfrm>
          <a:off x="0" y="0"/>
          <a:ext cx="0" cy="0"/>
          <a:chOff x="0" y="0"/>
          <a:chExt cx="0" cy="0"/>
        </a:xfrm>
      </p:grpSpPr>
      <p:pic>
        <p:nvPicPr>
          <p:cNvPr id="2" name="Image 0" descr="https://test-kimi-img.moonshot.cn/pub/slides/slides_tmpl/image/25-05-30-10:25:36-d0she8475iks832jctug.jpeg">    </p:cNvPr>
          <p:cNvPicPr>
            <a:picLocks noChangeAspect="1"/>
          </p:cNvPicPr>
          <p:nvPr/>
        </p:nvPicPr>
        <p:blipFill>
          <a:blip r:embed="rId1"/>
          <a:srcRect l="0" r="0" t="0" b="0"/>
          <a:stretch/>
        </p:blipFill>
        <p:spPr>
          <a:xfrm>
            <a:off x="0" y="0"/>
            <a:ext cx="12192000" cy="6858000"/>
          </a:xfrm>
          <a:prstGeom prst="rect">
            <a:avLst/>
          </a:prstGeom>
        </p:spPr>
      </p:pic>
      <p:sp>
        <p:nvSpPr>
          <p:cNvPr id="3" name="Text 0"/>
          <p:cNvSpPr/>
          <p:nvPr/>
        </p:nvSpPr>
        <p:spPr>
          <a:xfrm>
            <a:off x="3070894" y="454084"/>
            <a:ext cx="6308237" cy="562570"/>
          </a:xfrm>
          <a:prstGeom prst="rect">
            <a:avLst/>
          </a:prstGeom>
          <a:noFill/>
          <a:ln/>
        </p:spPr>
        <p:txBody>
          <a:bodyPr wrap="square" lIns="91440" tIns="45720" rIns="91440" bIns="45720" rtlCol="0" anchor="ctr">
            <a:spAutoFit/>
          </a:bodyPr>
          <a:lstStyle/>
          <a:p>
            <a:pPr algn="ctr" indent="0" marL="0">
              <a:lnSpc>
                <a:spcPct val="100000"/>
              </a:lnSpc>
              <a:buNone/>
            </a:pPr>
            <a:r>
              <a:rPr lang="en-US" sz="3600" b="1" dirty="0">
                <a:solidFill>
                  <a:srgbClr val="FFFFFF"/>
                </a:solidFill>
                <a:latin typeface="MiSans" pitchFamily="34" charset="0"/>
                <a:ea typeface="MiSans" pitchFamily="34" charset="-122"/>
                <a:cs typeface="MiSans" pitchFamily="34" charset="-120"/>
              </a:rPr>
              <a:t>关键技术</a:t>
            </a:r>
            <a:endParaRPr lang="en-US" sz="1600" dirty="0"/>
          </a:p>
        </p:txBody>
      </p:sp>
      <p:sp>
        <p:nvSpPr>
          <p:cNvPr id="4" name="Text 1"/>
          <p:cNvSpPr/>
          <p:nvPr/>
        </p:nvSpPr>
        <p:spPr>
          <a:xfrm>
            <a:off x="573955" y="2001838"/>
            <a:ext cx="3476654" cy="2240161"/>
          </a:xfrm>
          <a:prstGeom prst="rect">
            <a:avLst/>
          </a:prstGeom>
          <a:noFill/>
          <a:ln/>
        </p:spPr>
        <p:txBody>
          <a:bodyPr wrap="square" lIns="91440" tIns="45720" rIns="91440" bIns="45720" rtlCol="0" anchor="t">
            <a:spAutoFit/>
          </a:bodyPr>
          <a:lstStyle/>
          <a:p>
            <a:pPr algn="just" indent="0" marL="0">
              <a:lnSpc>
                <a:spcPct val="150000"/>
              </a:lnSpc>
              <a:buNone/>
            </a:pPr>
            <a:r>
              <a:rPr lang="en-US" sz="1400" dirty="0">
                <a:solidFill>
                  <a:srgbClr val="FFFFFF"/>
                </a:solidFill>
                <a:latin typeface="MiSans" pitchFamily="34" charset="0"/>
                <a:ea typeface="MiSans" pitchFamily="34" charset="-122"/>
                <a:cs typeface="MiSans" pitchFamily="34" charset="-120"/>
              </a:rPr>
              <a:t>Stage1：全参数蒸馏，将教师模型的全部参数知识迁移到学生模型中，使学生模型能够学习到教师模型的整体翻译能力。Stage2：语言特定知识蒸馏，根据语系对语言进行分组，针对不同语系的语言对进行针对性的知识蒸馏，进一步提高学生模型在特定语言对上的翻译性能。</a:t>
            </a:r>
            <a:endParaRPr lang="en-US" sz="1600" dirty="0"/>
          </a:p>
        </p:txBody>
      </p:sp>
      <p:sp>
        <p:nvSpPr>
          <p:cNvPr id="5" name="Text 2"/>
          <p:cNvSpPr/>
          <p:nvPr/>
        </p:nvSpPr>
        <p:spPr>
          <a:xfrm>
            <a:off x="954956" y="1663284"/>
            <a:ext cx="2714653" cy="248841"/>
          </a:xfrm>
          <a:prstGeom prst="rect">
            <a:avLst/>
          </a:prstGeom>
          <a:noFill/>
          <a:ln/>
        </p:spPr>
        <p:txBody>
          <a:bodyPr wrap="square" lIns="91440" tIns="45720" rIns="91440" bIns="45720" rtlCol="0" anchor="ctr">
            <a:spAutoFit/>
          </a:bodyPr>
          <a:lstStyle/>
          <a:p>
            <a:pPr algn="ctr" indent="0" marL="0">
              <a:lnSpc>
                <a:spcPct val="100000"/>
              </a:lnSpc>
              <a:buNone/>
            </a:pPr>
            <a:r>
              <a:rPr lang="en-US" sz="1600" b="1" dirty="0">
                <a:solidFill>
                  <a:srgbClr val="00E6B6"/>
                </a:solidFill>
                <a:latin typeface="MiSans" pitchFamily="34" charset="0"/>
                <a:ea typeface="MiSans" pitchFamily="34" charset="-122"/>
                <a:cs typeface="MiSans" pitchFamily="34" charset="-120"/>
              </a:rPr>
              <a:t>双阶段蒸馏机制</a:t>
            </a:r>
            <a:endParaRPr lang="en-US" sz="1600" dirty="0"/>
          </a:p>
        </p:txBody>
      </p:sp>
      <p:sp>
        <p:nvSpPr>
          <p:cNvPr id="6" name="Text 3"/>
          <p:cNvSpPr/>
          <p:nvPr/>
        </p:nvSpPr>
        <p:spPr>
          <a:xfrm>
            <a:off x="4357673" y="2001838"/>
            <a:ext cx="3476654" cy="1600200"/>
          </a:xfrm>
          <a:prstGeom prst="rect">
            <a:avLst/>
          </a:prstGeom>
          <a:noFill/>
          <a:ln/>
        </p:spPr>
        <p:txBody>
          <a:bodyPr wrap="square" lIns="91440" tIns="45720" rIns="91440" bIns="45720" rtlCol="0" anchor="t">
            <a:spAutoFit/>
          </a:bodyPr>
          <a:lstStyle/>
          <a:p>
            <a:pPr algn="just" indent="0" marL="0">
              <a:lnSpc>
                <a:spcPct val="150000"/>
              </a:lnSpc>
              <a:buNone/>
            </a:pPr>
            <a:r>
              <a:rPr lang="en-US" sz="1400" dirty="0">
                <a:solidFill>
                  <a:srgbClr val="FFFFFF"/>
                </a:solidFill>
                <a:latin typeface="MiSans" pitchFamily="34" charset="0"/>
                <a:ea typeface="MiSans" pitchFamily="34" charset="-122"/>
                <a:cs typeface="MiSans" pitchFamily="34" charset="-120"/>
              </a:rPr>
              <a:t>根据语言对的资源水平动态调整蒸馏过程中的温度参数。对于低资源语言对，适当提高温度，使模型能够学习到更广泛的特征；对于高资源语言对，降低温度，使模型能够学习到更精确的特征。</a:t>
            </a:r>
            <a:endParaRPr lang="en-US" sz="1600" dirty="0"/>
          </a:p>
        </p:txBody>
      </p:sp>
      <p:sp>
        <p:nvSpPr>
          <p:cNvPr id="7" name="Text 4"/>
          <p:cNvSpPr/>
          <p:nvPr/>
        </p:nvSpPr>
        <p:spPr>
          <a:xfrm>
            <a:off x="4738674" y="1663284"/>
            <a:ext cx="2714653" cy="248841"/>
          </a:xfrm>
          <a:prstGeom prst="rect">
            <a:avLst/>
          </a:prstGeom>
          <a:noFill/>
          <a:ln/>
        </p:spPr>
        <p:txBody>
          <a:bodyPr wrap="square" lIns="91440" tIns="45720" rIns="91440" bIns="45720" rtlCol="0" anchor="ctr">
            <a:spAutoFit/>
          </a:bodyPr>
          <a:lstStyle/>
          <a:p>
            <a:pPr algn="ctr" indent="0" marL="0">
              <a:lnSpc>
                <a:spcPct val="100000"/>
              </a:lnSpc>
              <a:buNone/>
            </a:pPr>
            <a:r>
              <a:rPr lang="en-US" sz="1600" b="1" dirty="0">
                <a:solidFill>
                  <a:srgbClr val="00E6B6"/>
                </a:solidFill>
                <a:latin typeface="MiSans" pitchFamily="34" charset="0"/>
                <a:ea typeface="MiSans" pitchFamily="34" charset="-122"/>
                <a:cs typeface="MiSans" pitchFamily="34" charset="-120"/>
              </a:rPr>
              <a:t>动态温度调度</a:t>
            </a:r>
            <a:endParaRPr lang="en-US" sz="1600" dirty="0"/>
          </a:p>
        </p:txBody>
      </p:sp>
      <p:sp>
        <p:nvSpPr>
          <p:cNvPr id="8" name="Text 5"/>
          <p:cNvSpPr/>
          <p:nvPr/>
        </p:nvSpPr>
        <p:spPr>
          <a:xfrm>
            <a:off x="8215328" y="2001838"/>
            <a:ext cx="3476654" cy="1280120"/>
          </a:xfrm>
          <a:prstGeom prst="rect">
            <a:avLst/>
          </a:prstGeom>
          <a:noFill/>
          <a:ln/>
        </p:spPr>
        <p:txBody>
          <a:bodyPr wrap="square" lIns="91440" tIns="45720" rIns="91440" bIns="45720" rtlCol="0" anchor="t">
            <a:spAutoFit/>
          </a:bodyPr>
          <a:lstStyle/>
          <a:p>
            <a:pPr algn="just" indent="0" marL="0">
              <a:lnSpc>
                <a:spcPct val="150000"/>
              </a:lnSpc>
              <a:buNone/>
            </a:pPr>
            <a:r>
              <a:rPr lang="en-US" sz="1400" dirty="0">
                <a:solidFill>
                  <a:srgbClr val="FFFFFF"/>
                </a:solidFill>
                <a:latin typeface="MiSans" pitchFamily="34" charset="0"/>
                <a:ea typeface="MiSans" pitchFamily="34" charset="-122"/>
                <a:cs typeface="MiSans" pitchFamily="34" charset="-120"/>
              </a:rPr>
              <a:t>在纯解码器的前馈神经网络（FFN）层添加语言特定参数，使模型能够根据不同语言的特征进行调整和优化，从而提高模型的跨语言能力。</a:t>
            </a:r>
            <a:endParaRPr lang="en-US" sz="1600" dirty="0"/>
          </a:p>
        </p:txBody>
      </p:sp>
      <p:sp>
        <p:nvSpPr>
          <p:cNvPr id="9" name="Text 6"/>
          <p:cNvSpPr/>
          <p:nvPr/>
        </p:nvSpPr>
        <p:spPr>
          <a:xfrm>
            <a:off x="8596329" y="1663284"/>
            <a:ext cx="2714653" cy="248841"/>
          </a:xfrm>
          <a:prstGeom prst="rect">
            <a:avLst/>
          </a:prstGeom>
          <a:noFill/>
          <a:ln/>
        </p:spPr>
        <p:txBody>
          <a:bodyPr wrap="square" lIns="91440" tIns="45720" rIns="91440" bIns="45720" rtlCol="0" anchor="ctr">
            <a:spAutoFit/>
          </a:bodyPr>
          <a:lstStyle/>
          <a:p>
            <a:pPr algn="ctr" indent="0" marL="0">
              <a:lnSpc>
                <a:spcPct val="100000"/>
              </a:lnSpc>
              <a:buNone/>
            </a:pPr>
            <a:r>
              <a:rPr lang="en-US" sz="1600" b="1" dirty="0">
                <a:solidFill>
                  <a:srgbClr val="00E6B6"/>
                </a:solidFill>
                <a:latin typeface="MiSans" pitchFamily="34" charset="0"/>
                <a:ea typeface="MiSans" pitchFamily="34" charset="-122"/>
                <a:cs typeface="MiSans" pitchFamily="34" charset="-120"/>
              </a:rPr>
              <a:t>语言感知适配器</a:t>
            </a:r>
            <a:endParaRPr lang="en-US" sz="1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1524000" y="1122363"/>
            <a:ext cx="9144000" cy="2387600"/>
          </a:xfrm>
          <a:prstGeom prst="rect">
            <a:avLst/>
          </a:prstGeom>
          <a:noFill/>
          <a:ln/>
        </p:spPr>
        <p:txBody>
          <a:bodyPr wrap="square" lIns="91440" tIns="45720" rIns="91440" bIns="45720" rtlCol="0" anchor="t"/>
          <a:lstStyle/>
          <a:p>
            <a:pPr algn="l" indent="0" marL="0">
              <a:lnSpc>
                <a:spcPct val="100000"/>
              </a:lnSpc>
              <a:buNone/>
            </a:pPr>
            <a:r>
              <a:rPr lang="en-US" sz="4400" dirty="0">
                <a:solidFill>
                  <a:srgbClr val="333333"/>
                </a:solidFill>
                <a:latin typeface="MiSans" pitchFamily="34" charset="0"/>
                <a:ea typeface="MiSans" pitchFamily="34" charset="-122"/>
                <a:cs typeface="MiSans" pitchFamily="34" charset="-120"/>
              </a:rPr>
              <a:t> </a:t>
            </a:r>
            <a:endParaRPr lang="en-US" sz="1600" dirty="0"/>
          </a:p>
        </p:txBody>
      </p:sp>
      <p:sp>
        <p:nvSpPr>
          <p:cNvPr id="3" name="Text 1"/>
          <p:cNvSpPr/>
          <p:nvPr/>
        </p:nvSpPr>
        <p:spPr>
          <a:xfrm>
            <a:off x="1524000" y="3602038"/>
            <a:ext cx="9144000" cy="1655762"/>
          </a:xfrm>
          <a:prstGeom prst="rect">
            <a:avLst/>
          </a:prstGeom>
          <a:noFill/>
          <a:ln/>
        </p:spPr>
        <p:txBody>
          <a:bodyPr wrap="square" lIns="91440" tIns="45720" rIns="91440" bIns="45720" rtlCol="0" anchor="t"/>
          <a:lstStyle/>
          <a:p>
            <a:pPr algn="l" indent="0" marL="0">
              <a:lnSpc>
                <a:spcPct val="100000"/>
              </a:lnSpc>
              <a:buNone/>
            </a:pPr>
            <a:r>
              <a:rPr lang="en-US" sz="4400" dirty="0">
                <a:solidFill>
                  <a:srgbClr val="333333"/>
                </a:solidFill>
                <a:latin typeface="MiSans" pitchFamily="34" charset="0"/>
                <a:ea typeface="MiSans" pitchFamily="34" charset="-122"/>
                <a:cs typeface="MiSans" pitchFamily="34" charset="-120"/>
              </a:rPr>
              <a:t> </a:t>
            </a:r>
            <a:endParaRPr lang="en-US" sz="1600" dirty="0"/>
          </a:p>
        </p:txBody>
      </p:sp>
      <p:pic>
        <p:nvPicPr>
          <p:cNvPr id="4" name="Image 0" descr="https://test-kimi-img.moonshot.cn/pub/slides/slides_tmpl/image/25-05-30-10:25:24-d0she5475iks832jct9g.jpeg">    </p:cNvPr>
          <p:cNvPicPr>
            <a:picLocks noChangeAspect="1"/>
          </p:cNvPicPr>
          <p:nvPr/>
        </p:nvPicPr>
        <p:blipFill>
          <a:blip r:embed="rId1"/>
          <a:srcRect l="0" r="0" t="0" b="0"/>
          <a:stretch/>
        </p:blipFill>
        <p:spPr>
          <a:xfrm>
            <a:off x="0" y="0"/>
            <a:ext cx="12192000" cy="6858000"/>
          </a:xfrm>
          <a:prstGeom prst="rect">
            <a:avLst/>
          </a:prstGeom>
        </p:spPr>
      </p:pic>
      <p:sp>
        <p:nvSpPr>
          <p:cNvPr id="5" name="Text 2"/>
          <p:cNvSpPr/>
          <p:nvPr/>
        </p:nvSpPr>
        <p:spPr>
          <a:xfrm>
            <a:off x="830316" y="4129260"/>
            <a:ext cx="4211584" cy="562570"/>
          </a:xfrm>
          <a:prstGeom prst="rect">
            <a:avLst/>
          </a:prstGeom>
          <a:noFill/>
          <a:ln/>
        </p:spPr>
        <p:txBody>
          <a:bodyPr wrap="square" lIns="91440" tIns="45720" rIns="91440" bIns="45720" rtlCol="0" anchor="t">
            <a:spAutoFit/>
          </a:bodyPr>
          <a:lstStyle/>
          <a:p>
            <a:pPr algn="just" indent="0" marL="0">
              <a:lnSpc>
                <a:spcPct val="100000"/>
              </a:lnSpc>
              <a:buNone/>
            </a:pPr>
            <a:r>
              <a:rPr lang="en-US" sz="3600" dirty="0">
                <a:solidFill>
                  <a:srgbClr val="FFFFFF"/>
                </a:solidFill>
                <a:latin typeface="MiSans" pitchFamily="34" charset="0"/>
                <a:ea typeface="MiSans" pitchFamily="34" charset="-122"/>
                <a:cs typeface="MiSans" pitchFamily="34" charset="-120"/>
              </a:rPr>
              <a:t>实验设计</a:t>
            </a:r>
            <a:endParaRPr lang="en-US" sz="1600" dirty="0"/>
          </a:p>
        </p:txBody>
      </p:sp>
      <p:sp>
        <p:nvSpPr>
          <p:cNvPr id="6" name="Text 3"/>
          <p:cNvSpPr/>
          <p:nvPr/>
        </p:nvSpPr>
        <p:spPr>
          <a:xfrm>
            <a:off x="639816" y="1311662"/>
            <a:ext cx="3271784" cy="3067248"/>
          </a:xfrm>
          <a:prstGeom prst="rect">
            <a:avLst/>
          </a:prstGeom>
          <a:noFill/>
          <a:ln/>
        </p:spPr>
        <p:txBody>
          <a:bodyPr wrap="square" lIns="91440" tIns="45720" rIns="91440" bIns="45720" rtlCol="0" anchor="t">
            <a:spAutoFit/>
          </a:bodyPr>
          <a:lstStyle/>
          <a:p>
            <a:pPr indent="0" marL="0">
              <a:lnSpc>
                <a:spcPct val="100000"/>
              </a:lnSpc>
              <a:buNone/>
            </a:pPr>
            <a:r>
              <a:rPr lang="en-US" sz="19900" dirty="0">
                <a:solidFill>
                  <a:srgbClr val="FFFFFF"/>
                </a:solidFill>
                <a:latin typeface="MiSans" pitchFamily="34" charset="0"/>
                <a:ea typeface="MiSans" pitchFamily="34" charset="-122"/>
                <a:cs typeface="MiSans" pitchFamily="34" charset="-120"/>
              </a:rPr>
              <a:t>4</a:t>
            </a:r>
            <a:endParaRPr lang="en-US" sz="1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1524000" y="1122363"/>
            <a:ext cx="9144000" cy="2387600"/>
          </a:xfrm>
          <a:prstGeom prst="rect">
            <a:avLst/>
          </a:prstGeom>
          <a:noFill/>
          <a:ln/>
        </p:spPr>
        <p:txBody>
          <a:bodyPr wrap="square" lIns="91440" tIns="45720" rIns="91440" bIns="45720" rtlCol="0" anchor="t"/>
          <a:lstStyle/>
          <a:p>
            <a:pPr algn="l" indent="0" marL="0">
              <a:lnSpc>
                <a:spcPct val="100000"/>
              </a:lnSpc>
              <a:buNone/>
            </a:pPr>
            <a:r>
              <a:rPr lang="en-US" sz="4400" dirty="0">
                <a:solidFill>
                  <a:srgbClr val="333333"/>
                </a:solidFill>
                <a:latin typeface="MiSans" pitchFamily="34" charset="0"/>
                <a:ea typeface="MiSans" pitchFamily="34" charset="-122"/>
                <a:cs typeface="MiSans" pitchFamily="34" charset="-120"/>
              </a:rPr>
              <a:t> </a:t>
            </a:r>
            <a:endParaRPr lang="en-US" sz="1600" dirty="0"/>
          </a:p>
        </p:txBody>
      </p:sp>
      <p:sp>
        <p:nvSpPr>
          <p:cNvPr id="3" name="Text 1"/>
          <p:cNvSpPr/>
          <p:nvPr/>
        </p:nvSpPr>
        <p:spPr>
          <a:xfrm>
            <a:off x="1524000" y="3602038"/>
            <a:ext cx="9144000" cy="1655762"/>
          </a:xfrm>
          <a:prstGeom prst="rect">
            <a:avLst/>
          </a:prstGeom>
          <a:noFill/>
          <a:ln/>
        </p:spPr>
        <p:txBody>
          <a:bodyPr wrap="square" lIns="91440" tIns="45720" rIns="91440" bIns="45720" rtlCol="0" anchor="t"/>
          <a:lstStyle/>
          <a:p>
            <a:pPr algn="l" indent="0" marL="0">
              <a:lnSpc>
                <a:spcPct val="100000"/>
              </a:lnSpc>
              <a:buNone/>
            </a:pPr>
            <a:r>
              <a:rPr lang="en-US" sz="4400" dirty="0">
                <a:solidFill>
                  <a:srgbClr val="333333"/>
                </a:solidFill>
                <a:latin typeface="MiSans" pitchFamily="34" charset="0"/>
                <a:ea typeface="MiSans" pitchFamily="34" charset="-122"/>
                <a:cs typeface="MiSans" pitchFamily="34" charset="-120"/>
              </a:rPr>
              <a:t> </a:t>
            </a:r>
            <a:endParaRPr lang="en-US" sz="1600" dirty="0"/>
          </a:p>
        </p:txBody>
      </p:sp>
      <p:pic>
        <p:nvPicPr>
          <p:cNvPr id="4" name="Image 0" descr="https://test-kimi-img.moonshot.cn/pub/slides/slides_tmpl/image/25-05-30-10:25:27-d0she5s75iks832jctd0.jpeg">    </p:cNvPr>
          <p:cNvPicPr>
            <a:picLocks noChangeAspect="1"/>
          </p:cNvPicPr>
          <p:nvPr/>
        </p:nvPicPr>
        <p:blipFill>
          <a:blip r:embed="rId1"/>
          <a:srcRect l="0" r="0" t="0" b="0"/>
          <a:stretch/>
        </p:blipFill>
        <p:spPr>
          <a:xfrm>
            <a:off x="0" y="0"/>
            <a:ext cx="12192000" cy="6858000"/>
          </a:xfrm>
          <a:prstGeom prst="rect">
            <a:avLst/>
          </a:prstGeom>
        </p:spPr>
      </p:pic>
      <p:sp>
        <p:nvSpPr>
          <p:cNvPr id="5" name="Text 2"/>
          <p:cNvSpPr/>
          <p:nvPr/>
        </p:nvSpPr>
        <p:spPr>
          <a:xfrm>
            <a:off x="3345986" y="5467905"/>
            <a:ext cx="8499172" cy="617141"/>
          </a:xfrm>
          <a:prstGeom prst="rect">
            <a:avLst/>
          </a:prstGeom>
          <a:noFill/>
          <a:ln/>
        </p:spPr>
        <p:txBody>
          <a:bodyPr wrap="square" lIns="91440" tIns="45720" rIns="91440" bIns="45720" rtlCol="0" anchor="ctr">
            <a:spAutoFit/>
          </a:bodyPr>
          <a:lstStyle/>
          <a:p>
            <a:pPr algn="ctr" indent="0" marL="0">
              <a:lnSpc>
                <a:spcPct val="100000"/>
              </a:lnSpc>
              <a:buNone/>
            </a:pPr>
            <a:r>
              <a:rPr lang="en-US" sz="4000" b="1" dirty="0">
                <a:solidFill>
                  <a:srgbClr val="FFFFFF"/>
                </a:solidFill>
                <a:latin typeface="MiSans" pitchFamily="34" charset="0"/>
                <a:ea typeface="MiSans" pitchFamily="34" charset="-122"/>
                <a:cs typeface="MiSans" pitchFamily="34" charset="-120"/>
              </a:rPr>
              <a:t>数据集</a:t>
            </a:r>
            <a:endParaRPr lang="en-US" sz="1600" dirty="0"/>
          </a:p>
        </p:txBody>
      </p:sp>
      <p:sp>
        <p:nvSpPr>
          <p:cNvPr id="6" name="Text 3"/>
          <p:cNvSpPr/>
          <p:nvPr/>
        </p:nvSpPr>
        <p:spPr>
          <a:xfrm>
            <a:off x="4985925" y="1567376"/>
            <a:ext cx="6390289" cy="432991"/>
          </a:xfrm>
          <a:prstGeom prst="rect">
            <a:avLst/>
          </a:prstGeom>
          <a:noFill/>
          <a:ln/>
        </p:spPr>
        <p:txBody>
          <a:bodyPr wrap="square" lIns="91440" tIns="45720" rIns="91440" bIns="45720" rtlCol="0" anchor="ctr">
            <a:spAutoFit/>
          </a:bodyPr>
          <a:lstStyle/>
          <a:p>
            <a:pPr algn="ctr" indent="0" marL="0">
              <a:lnSpc>
                <a:spcPct val="100000"/>
              </a:lnSpc>
              <a:buNone/>
            </a:pPr>
            <a:r>
              <a:rPr lang="en-US" sz="2800" dirty="0">
                <a:solidFill>
                  <a:srgbClr val="098FF8"/>
                </a:solidFill>
                <a:latin typeface="MiSans" pitchFamily="34" charset="0"/>
                <a:ea typeface="MiSans" pitchFamily="34" charset="-122"/>
                <a:cs typeface="MiSans" pitchFamily="34" charset="-120"/>
              </a:rPr>
              <a:t>语系与语言对</a:t>
            </a:r>
            <a:endParaRPr lang="en-US" sz="1600" dirty="0"/>
          </a:p>
        </p:txBody>
      </p:sp>
      <p:sp>
        <p:nvSpPr>
          <p:cNvPr id="7" name="Text 4"/>
          <p:cNvSpPr/>
          <p:nvPr/>
        </p:nvSpPr>
        <p:spPr>
          <a:xfrm>
            <a:off x="5286704" y="2271111"/>
            <a:ext cx="5788732" cy="1828800"/>
          </a:xfrm>
          <a:prstGeom prst="rect">
            <a:avLst/>
          </a:prstGeom>
          <a:noFill/>
          <a:ln/>
        </p:spPr>
        <p:txBody>
          <a:bodyPr wrap="square" lIns="91440" tIns="45720" rIns="91440" bIns="45720" rtlCol="0" anchor="t">
            <a:spAutoFit/>
          </a:bodyPr>
          <a:lstStyle/>
          <a:p>
            <a:pPr algn="just" indent="0" marL="0">
              <a:lnSpc>
                <a:spcPct val="150000"/>
              </a:lnSpc>
              <a:buNone/>
            </a:pPr>
            <a:r>
              <a:rPr lang="en-US" sz="1600" dirty="0">
                <a:solidFill>
                  <a:srgbClr val="098FF8"/>
                </a:solidFill>
                <a:latin typeface="MiSans" pitchFamily="34" charset="0"/>
                <a:ea typeface="MiSans" pitchFamily="34" charset="-122"/>
                <a:cs typeface="MiSans" pitchFamily="34" charset="-120"/>
              </a:rPr>
              <a:t>实验涉及印欧语系和汉藏语系，高资源语言包括英语（EN）、德语（DE）、中文（ZH），低资源语言包括爱尔兰语（GA）、冰岛语（IS）、缅甸语（MY）、藏语（ZA），零样本语言对为英语到冰岛语（EN→IS）和中文到藏语（ZH→ZA）。</a:t>
            </a:r>
            <a:endParaRPr lang="en-US" sz="16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1524000" y="1122363"/>
            <a:ext cx="9144000" cy="2387600"/>
          </a:xfrm>
          <a:prstGeom prst="rect">
            <a:avLst/>
          </a:prstGeom>
          <a:noFill/>
          <a:ln/>
        </p:spPr>
        <p:txBody>
          <a:bodyPr wrap="square" lIns="91440" tIns="45720" rIns="91440" bIns="45720" rtlCol="0" anchor="t"/>
          <a:lstStyle/>
          <a:p>
            <a:pPr algn="l" indent="0" marL="0">
              <a:lnSpc>
                <a:spcPct val="100000"/>
              </a:lnSpc>
              <a:buNone/>
            </a:pPr>
            <a:r>
              <a:rPr lang="en-US" sz="4400" dirty="0">
                <a:solidFill>
                  <a:srgbClr val="333333"/>
                </a:solidFill>
                <a:latin typeface="MiSans" pitchFamily="34" charset="0"/>
                <a:ea typeface="MiSans" pitchFamily="34" charset="-122"/>
                <a:cs typeface="MiSans" pitchFamily="34" charset="-120"/>
              </a:rPr>
              <a:t> </a:t>
            </a:r>
            <a:endParaRPr lang="en-US" sz="1600" dirty="0"/>
          </a:p>
        </p:txBody>
      </p:sp>
      <p:sp>
        <p:nvSpPr>
          <p:cNvPr id="3" name="Text 1"/>
          <p:cNvSpPr/>
          <p:nvPr/>
        </p:nvSpPr>
        <p:spPr>
          <a:xfrm>
            <a:off x="1524000" y="3602038"/>
            <a:ext cx="9144000" cy="1655762"/>
          </a:xfrm>
          <a:prstGeom prst="rect">
            <a:avLst/>
          </a:prstGeom>
          <a:noFill/>
          <a:ln/>
        </p:spPr>
        <p:txBody>
          <a:bodyPr wrap="square" lIns="91440" tIns="45720" rIns="91440" bIns="45720" rtlCol="0" anchor="t"/>
          <a:lstStyle/>
          <a:p>
            <a:pPr algn="l" indent="0" marL="0">
              <a:lnSpc>
                <a:spcPct val="100000"/>
              </a:lnSpc>
              <a:buNone/>
            </a:pPr>
            <a:r>
              <a:rPr lang="en-US" sz="4400" dirty="0">
                <a:solidFill>
                  <a:srgbClr val="333333"/>
                </a:solidFill>
                <a:latin typeface="MiSans" pitchFamily="34" charset="0"/>
                <a:ea typeface="MiSans" pitchFamily="34" charset="-122"/>
                <a:cs typeface="MiSans" pitchFamily="34" charset="-120"/>
              </a:rPr>
              <a:t> </a:t>
            </a:r>
            <a:endParaRPr lang="en-US" sz="1600" dirty="0"/>
          </a:p>
        </p:txBody>
      </p:sp>
      <p:pic>
        <p:nvPicPr>
          <p:cNvPr id="4" name="Image 0" descr="https://test-kimi-img.moonshot.cn/pub/slides/slides_tmpl/image/25-05-30-10:25:26-d0she5k75iks832jctbg.jpeg">    </p:cNvPr>
          <p:cNvPicPr>
            <a:picLocks noChangeAspect="1"/>
          </p:cNvPicPr>
          <p:nvPr/>
        </p:nvPicPr>
        <p:blipFill>
          <a:blip r:embed="rId1"/>
          <a:srcRect l="0" r="0" t="0" b="0"/>
          <a:stretch/>
        </p:blipFill>
        <p:spPr>
          <a:xfrm>
            <a:off x="0" y="0"/>
            <a:ext cx="12192000" cy="6858000"/>
          </a:xfrm>
          <a:prstGeom prst="rect">
            <a:avLst/>
          </a:prstGeom>
        </p:spPr>
      </p:pic>
      <p:sp>
        <p:nvSpPr>
          <p:cNvPr id="5" name="Text 2"/>
          <p:cNvSpPr/>
          <p:nvPr/>
        </p:nvSpPr>
        <p:spPr>
          <a:xfrm>
            <a:off x="2571011" y="1324729"/>
            <a:ext cx="6629563" cy="562570"/>
          </a:xfrm>
          <a:prstGeom prst="rect">
            <a:avLst/>
          </a:prstGeom>
          <a:noFill/>
          <a:ln/>
        </p:spPr>
        <p:txBody>
          <a:bodyPr wrap="square" lIns="91440" tIns="45720" rIns="91440" bIns="45720" rtlCol="0" anchor="ctr">
            <a:spAutoFit/>
          </a:bodyPr>
          <a:lstStyle/>
          <a:p>
            <a:pPr algn="ctr" indent="0" marL="0">
              <a:lnSpc>
                <a:spcPct val="100000"/>
              </a:lnSpc>
              <a:buNone/>
            </a:pPr>
            <a:r>
              <a:rPr lang="en-US" sz="3600" b="1" dirty="0">
                <a:solidFill>
                  <a:srgbClr val="FFFFFF"/>
                </a:solidFill>
                <a:latin typeface="MiSans" pitchFamily="34" charset="0"/>
                <a:ea typeface="MiSans" pitchFamily="34" charset="-122"/>
                <a:cs typeface="MiSans" pitchFamily="34" charset="-120"/>
              </a:rPr>
              <a:t>基线模型</a:t>
            </a:r>
            <a:endParaRPr lang="en-US" sz="1600" dirty="0"/>
          </a:p>
        </p:txBody>
      </p:sp>
      <p:sp>
        <p:nvSpPr>
          <p:cNvPr id="6" name="Text 3"/>
          <p:cNvSpPr/>
          <p:nvPr/>
        </p:nvSpPr>
        <p:spPr>
          <a:xfrm>
            <a:off x="2304229" y="2494834"/>
            <a:ext cx="7163127" cy="487561"/>
          </a:xfrm>
          <a:prstGeom prst="rect">
            <a:avLst/>
          </a:prstGeom>
          <a:noFill/>
          <a:ln/>
        </p:spPr>
        <p:txBody>
          <a:bodyPr wrap="square" lIns="91440" tIns="45720" rIns="91440" bIns="45720" rtlCol="0" anchor="ctr">
            <a:spAutoFit/>
          </a:bodyPr>
          <a:lstStyle/>
          <a:p>
            <a:pPr algn="ctr" indent="0" marL="0">
              <a:lnSpc>
                <a:spcPct val="100000"/>
              </a:lnSpc>
              <a:buNone/>
            </a:pPr>
            <a:r>
              <a:rPr lang="en-US" sz="3200" dirty="0">
                <a:solidFill>
                  <a:srgbClr val="098FF8"/>
                </a:solidFill>
                <a:latin typeface="MiSans" pitchFamily="34" charset="0"/>
                <a:ea typeface="MiSans" pitchFamily="34" charset="-122"/>
                <a:cs typeface="MiSans" pitchFamily="34" charset="-120"/>
              </a:rPr>
              <a:t>基线模型选择</a:t>
            </a:r>
            <a:endParaRPr lang="en-US" sz="1600" dirty="0"/>
          </a:p>
        </p:txBody>
      </p:sp>
      <p:sp>
        <p:nvSpPr>
          <p:cNvPr id="7" name="Text 4"/>
          <p:cNvSpPr/>
          <p:nvPr/>
        </p:nvSpPr>
        <p:spPr>
          <a:xfrm>
            <a:off x="2304229" y="3185067"/>
            <a:ext cx="7163127" cy="1234281"/>
          </a:xfrm>
          <a:prstGeom prst="rect">
            <a:avLst/>
          </a:prstGeom>
          <a:noFill/>
          <a:ln/>
        </p:spPr>
        <p:txBody>
          <a:bodyPr wrap="square" lIns="91440" tIns="45720" rIns="91440" bIns="45720" rtlCol="0" anchor="t">
            <a:spAutoFit/>
          </a:bodyPr>
          <a:lstStyle/>
          <a:p>
            <a:pPr algn="just" indent="0" marL="0">
              <a:lnSpc>
                <a:spcPct val="150000"/>
              </a:lnSpc>
              <a:buNone/>
            </a:pPr>
            <a:r>
              <a:rPr lang="en-US" sz="1800" dirty="0">
                <a:solidFill>
                  <a:srgbClr val="098FF8"/>
                </a:solidFill>
                <a:latin typeface="MiSans" pitchFamily="34" charset="0"/>
                <a:ea typeface="MiSans" pitchFamily="34" charset="-122"/>
                <a:cs typeface="MiSans" pitchFamily="34" charset="-120"/>
              </a:rPr>
              <a:t>选取mBART、mT5和原始纯解码器（GPT-3架构）作为基线模型，这些模型在多语言NMT领域具有代表性，能够为实验提供可靠的对比基准。</a:t>
            </a:r>
            <a:endParaRPr lang="en-US" sz="16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1524000" y="1122363"/>
            <a:ext cx="9144000" cy="2387600"/>
          </a:xfrm>
          <a:prstGeom prst="rect">
            <a:avLst/>
          </a:prstGeom>
          <a:noFill/>
          <a:ln/>
        </p:spPr>
        <p:txBody>
          <a:bodyPr wrap="square" lIns="91440" tIns="45720" rIns="91440" bIns="45720" rtlCol="0" anchor="t"/>
          <a:lstStyle/>
          <a:p>
            <a:pPr algn="l" indent="0" marL="0">
              <a:lnSpc>
                <a:spcPct val="100000"/>
              </a:lnSpc>
              <a:buNone/>
            </a:pPr>
            <a:r>
              <a:rPr lang="en-US" sz="4400" dirty="0">
                <a:solidFill>
                  <a:srgbClr val="333333"/>
                </a:solidFill>
                <a:latin typeface="MiSans" pitchFamily="34" charset="0"/>
                <a:ea typeface="MiSans" pitchFamily="34" charset="-122"/>
                <a:cs typeface="MiSans" pitchFamily="34" charset="-120"/>
              </a:rPr>
              <a:t> </a:t>
            </a:r>
            <a:endParaRPr lang="en-US" sz="1600" dirty="0"/>
          </a:p>
        </p:txBody>
      </p:sp>
      <p:sp>
        <p:nvSpPr>
          <p:cNvPr id="3" name="Text 1"/>
          <p:cNvSpPr/>
          <p:nvPr/>
        </p:nvSpPr>
        <p:spPr>
          <a:xfrm>
            <a:off x="1524000" y="3602038"/>
            <a:ext cx="9144000" cy="1655762"/>
          </a:xfrm>
          <a:prstGeom prst="rect">
            <a:avLst/>
          </a:prstGeom>
          <a:noFill/>
          <a:ln/>
        </p:spPr>
        <p:txBody>
          <a:bodyPr wrap="square" lIns="91440" tIns="45720" rIns="91440" bIns="45720" rtlCol="0" anchor="t"/>
          <a:lstStyle/>
          <a:p>
            <a:pPr algn="l" indent="0" marL="0">
              <a:lnSpc>
                <a:spcPct val="100000"/>
              </a:lnSpc>
              <a:buNone/>
            </a:pPr>
            <a:r>
              <a:rPr lang="en-US" sz="4400" dirty="0">
                <a:solidFill>
                  <a:srgbClr val="333333"/>
                </a:solidFill>
                <a:latin typeface="MiSans" pitchFamily="34" charset="0"/>
                <a:ea typeface="MiSans" pitchFamily="34" charset="-122"/>
                <a:cs typeface="MiSans" pitchFamily="34" charset="-120"/>
              </a:rPr>
              <a:t> </a:t>
            </a:r>
            <a:endParaRPr lang="en-US" sz="1600" dirty="0"/>
          </a:p>
        </p:txBody>
      </p:sp>
      <p:pic>
        <p:nvPicPr>
          <p:cNvPr id="4" name="Image 0" descr="https://test-kimi-img.moonshot.cn/pub/slides/slides_tmpl/image/25-05-30-10:25:27-d0she5s75iks832jctcg.jpeg">    </p:cNvPr>
          <p:cNvPicPr>
            <a:picLocks noChangeAspect="1"/>
          </p:cNvPicPr>
          <p:nvPr/>
        </p:nvPicPr>
        <p:blipFill>
          <a:blip r:embed="rId1"/>
          <a:srcRect l="0" r="0" t="0" b="0"/>
          <a:stretch/>
        </p:blipFill>
        <p:spPr>
          <a:xfrm>
            <a:off x="0" y="0"/>
            <a:ext cx="12192000" cy="6858000"/>
          </a:xfrm>
          <a:prstGeom prst="rect">
            <a:avLst/>
          </a:prstGeom>
        </p:spPr>
      </p:pic>
      <p:sp>
        <p:nvSpPr>
          <p:cNvPr id="5" name="Text 2"/>
          <p:cNvSpPr/>
          <p:nvPr/>
        </p:nvSpPr>
        <p:spPr>
          <a:xfrm>
            <a:off x="1305747" y="1693691"/>
            <a:ext cx="3379398" cy="487561"/>
          </a:xfrm>
          <a:prstGeom prst="rect">
            <a:avLst/>
          </a:prstGeom>
          <a:noFill/>
          <a:ln/>
        </p:spPr>
        <p:txBody>
          <a:bodyPr wrap="square" lIns="91440" tIns="45720" rIns="91440" bIns="45720" rtlCol="0" anchor="ctr">
            <a:spAutoFit/>
          </a:bodyPr>
          <a:lstStyle/>
          <a:p>
            <a:pPr algn="l" indent="0" marL="0">
              <a:lnSpc>
                <a:spcPct val="100000"/>
              </a:lnSpc>
              <a:buNone/>
            </a:pPr>
            <a:r>
              <a:rPr lang="en-US" sz="3200" b="1" dirty="0">
                <a:solidFill>
                  <a:srgbClr val="FFFFFF"/>
                </a:solidFill>
                <a:latin typeface="MiSans" pitchFamily="34" charset="0"/>
                <a:ea typeface="MiSans" pitchFamily="34" charset="-122"/>
                <a:cs typeface="MiSans" pitchFamily="34" charset="-120"/>
              </a:rPr>
              <a:t>评估指标</a:t>
            </a:r>
            <a:endParaRPr lang="en-US" sz="1600" dirty="0"/>
          </a:p>
        </p:txBody>
      </p:sp>
      <p:sp>
        <p:nvSpPr>
          <p:cNvPr id="6" name="Text 3"/>
          <p:cNvSpPr/>
          <p:nvPr/>
        </p:nvSpPr>
        <p:spPr>
          <a:xfrm>
            <a:off x="359818" y="3029494"/>
            <a:ext cx="4913905" cy="368300"/>
          </a:xfrm>
          <a:prstGeom prst="rect">
            <a:avLst/>
          </a:prstGeom>
          <a:noFill/>
          <a:ln/>
        </p:spPr>
        <p:txBody>
          <a:bodyPr wrap="square" lIns="91440" tIns="45720" rIns="91440" bIns="45720" rtlCol="0" anchor="ctr">
            <a:spAutoFit/>
          </a:bodyPr>
          <a:lstStyle/>
          <a:p>
            <a:pPr algn="ctr" indent="0" marL="0">
              <a:lnSpc>
                <a:spcPct val="100000"/>
              </a:lnSpc>
              <a:buNone/>
            </a:pPr>
            <a:r>
              <a:rPr lang="en-US" sz="2400" b="1" dirty="0">
                <a:solidFill>
                  <a:srgbClr val="098FF8"/>
                </a:solidFill>
                <a:latin typeface="MiSans" pitchFamily="34" charset="0"/>
                <a:ea typeface="MiSans" pitchFamily="34" charset="-122"/>
                <a:cs typeface="MiSans" pitchFamily="34" charset="-120"/>
              </a:rPr>
              <a:t>指标定义</a:t>
            </a:r>
            <a:endParaRPr lang="en-US" sz="1600" dirty="0"/>
          </a:p>
        </p:txBody>
      </p:sp>
      <p:sp>
        <p:nvSpPr>
          <p:cNvPr id="7" name="Text 4"/>
          <p:cNvSpPr/>
          <p:nvPr/>
        </p:nvSpPr>
        <p:spPr>
          <a:xfrm>
            <a:off x="359819" y="3565765"/>
            <a:ext cx="4913904" cy="1280120"/>
          </a:xfrm>
          <a:prstGeom prst="rect">
            <a:avLst/>
          </a:prstGeom>
          <a:noFill/>
          <a:ln/>
        </p:spPr>
        <p:txBody>
          <a:bodyPr wrap="square" lIns="91440" tIns="45720" rIns="91440" bIns="45720" rtlCol="0" anchor="t">
            <a:spAutoFit/>
          </a:bodyPr>
          <a:lstStyle/>
          <a:p>
            <a:pPr algn="just" indent="0" marL="0">
              <a:lnSpc>
                <a:spcPct val="150000"/>
              </a:lnSpc>
              <a:buNone/>
            </a:pPr>
            <a:r>
              <a:rPr lang="en-US" sz="1400" dirty="0">
                <a:solidFill>
                  <a:srgbClr val="098FF8"/>
                </a:solidFill>
                <a:latin typeface="MiSans" pitchFamily="34" charset="0"/>
                <a:ea typeface="MiSans" pitchFamily="34" charset="-122"/>
                <a:cs typeface="MiSans" pitchFamily="34" charset="-120"/>
              </a:rPr>
              <a:t>使用BLEU和chrF++作为主要的翻译质量评估指标，同时引入语言迁移效率比（LTER）来衡量模型在不同语言对上的迁移效率。LTER的计算公式为：（目标语言对的BLEU值 - 基线模型的BLEU值）/训练数据量。</a:t>
            </a:r>
            <a:endParaRPr lang="en-US" sz="16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1524000" y="1122363"/>
            <a:ext cx="9144000" cy="2387600"/>
          </a:xfrm>
          <a:prstGeom prst="rect">
            <a:avLst/>
          </a:prstGeom>
          <a:noFill/>
          <a:ln/>
        </p:spPr>
        <p:txBody>
          <a:bodyPr wrap="square" lIns="91440" tIns="45720" rIns="91440" bIns="45720" rtlCol="0" anchor="t"/>
          <a:lstStyle/>
          <a:p>
            <a:pPr algn="l" indent="0" marL="0">
              <a:lnSpc>
                <a:spcPct val="100000"/>
              </a:lnSpc>
              <a:buNone/>
            </a:pPr>
            <a:r>
              <a:rPr lang="en-US" sz="4400" dirty="0">
                <a:solidFill>
                  <a:srgbClr val="333333"/>
                </a:solidFill>
                <a:latin typeface="MiSans" pitchFamily="34" charset="0"/>
                <a:ea typeface="MiSans" pitchFamily="34" charset="-122"/>
                <a:cs typeface="MiSans" pitchFamily="34" charset="-120"/>
              </a:rPr>
              <a:t> </a:t>
            </a:r>
            <a:endParaRPr lang="en-US" sz="1600" dirty="0"/>
          </a:p>
        </p:txBody>
      </p:sp>
      <p:sp>
        <p:nvSpPr>
          <p:cNvPr id="3" name="Text 1"/>
          <p:cNvSpPr/>
          <p:nvPr/>
        </p:nvSpPr>
        <p:spPr>
          <a:xfrm>
            <a:off x="1524000" y="3602038"/>
            <a:ext cx="9144000" cy="1655762"/>
          </a:xfrm>
          <a:prstGeom prst="rect">
            <a:avLst/>
          </a:prstGeom>
          <a:noFill/>
          <a:ln/>
        </p:spPr>
        <p:txBody>
          <a:bodyPr wrap="square" lIns="91440" tIns="45720" rIns="91440" bIns="45720" rtlCol="0" anchor="t"/>
          <a:lstStyle/>
          <a:p>
            <a:pPr algn="l" indent="0" marL="0">
              <a:lnSpc>
                <a:spcPct val="100000"/>
              </a:lnSpc>
              <a:buNone/>
            </a:pPr>
            <a:r>
              <a:rPr lang="en-US" sz="4400" dirty="0">
                <a:solidFill>
                  <a:srgbClr val="333333"/>
                </a:solidFill>
                <a:latin typeface="MiSans" pitchFamily="34" charset="0"/>
                <a:ea typeface="MiSans" pitchFamily="34" charset="-122"/>
                <a:cs typeface="MiSans" pitchFamily="34" charset="-120"/>
              </a:rPr>
              <a:t> </a:t>
            </a:r>
            <a:endParaRPr lang="en-US" sz="1600" dirty="0"/>
          </a:p>
        </p:txBody>
      </p:sp>
      <p:pic>
        <p:nvPicPr>
          <p:cNvPr id="4" name="Image 0" descr="https://test-kimi-img.moonshot.cn/pub/slides/slides_tmpl/image/25-05-30-10:25:24-d0she5475iks832jct9g.jpeg">    </p:cNvPr>
          <p:cNvPicPr>
            <a:picLocks noChangeAspect="1"/>
          </p:cNvPicPr>
          <p:nvPr/>
        </p:nvPicPr>
        <p:blipFill>
          <a:blip r:embed="rId1"/>
          <a:srcRect l="0" r="0" t="0" b="0"/>
          <a:stretch/>
        </p:blipFill>
        <p:spPr>
          <a:xfrm>
            <a:off x="0" y="0"/>
            <a:ext cx="12192000" cy="6858000"/>
          </a:xfrm>
          <a:prstGeom prst="rect">
            <a:avLst/>
          </a:prstGeom>
        </p:spPr>
      </p:pic>
      <p:sp>
        <p:nvSpPr>
          <p:cNvPr id="5" name="Text 2"/>
          <p:cNvSpPr/>
          <p:nvPr/>
        </p:nvSpPr>
        <p:spPr>
          <a:xfrm>
            <a:off x="830316" y="4129260"/>
            <a:ext cx="4211584" cy="562570"/>
          </a:xfrm>
          <a:prstGeom prst="rect">
            <a:avLst/>
          </a:prstGeom>
          <a:noFill/>
          <a:ln/>
        </p:spPr>
        <p:txBody>
          <a:bodyPr wrap="square" lIns="91440" tIns="45720" rIns="91440" bIns="45720" rtlCol="0" anchor="t">
            <a:spAutoFit/>
          </a:bodyPr>
          <a:lstStyle/>
          <a:p>
            <a:pPr algn="just" indent="0" marL="0">
              <a:lnSpc>
                <a:spcPct val="100000"/>
              </a:lnSpc>
              <a:buNone/>
            </a:pPr>
            <a:r>
              <a:rPr lang="en-US" sz="3600" dirty="0">
                <a:solidFill>
                  <a:srgbClr val="FFFFFF"/>
                </a:solidFill>
                <a:latin typeface="MiSans" pitchFamily="34" charset="0"/>
                <a:ea typeface="MiSans" pitchFamily="34" charset="-122"/>
                <a:cs typeface="MiSans" pitchFamily="34" charset="-120"/>
              </a:rPr>
              <a:t>结果分析</a:t>
            </a:r>
            <a:endParaRPr lang="en-US" sz="1600" dirty="0"/>
          </a:p>
        </p:txBody>
      </p:sp>
      <p:sp>
        <p:nvSpPr>
          <p:cNvPr id="6" name="Text 3"/>
          <p:cNvSpPr/>
          <p:nvPr/>
        </p:nvSpPr>
        <p:spPr>
          <a:xfrm>
            <a:off x="639816" y="1311662"/>
            <a:ext cx="3271784" cy="3067248"/>
          </a:xfrm>
          <a:prstGeom prst="rect">
            <a:avLst/>
          </a:prstGeom>
          <a:noFill/>
          <a:ln/>
        </p:spPr>
        <p:txBody>
          <a:bodyPr wrap="square" lIns="91440" tIns="45720" rIns="91440" bIns="45720" rtlCol="0" anchor="t">
            <a:spAutoFit/>
          </a:bodyPr>
          <a:lstStyle/>
          <a:p>
            <a:pPr indent="0" marL="0">
              <a:lnSpc>
                <a:spcPct val="100000"/>
              </a:lnSpc>
              <a:buNone/>
            </a:pPr>
            <a:r>
              <a:rPr lang="en-US" sz="19900" dirty="0">
                <a:solidFill>
                  <a:srgbClr val="FFFFFF"/>
                </a:solidFill>
                <a:latin typeface="MiSans" pitchFamily="34" charset="0"/>
                <a:ea typeface="MiSans" pitchFamily="34" charset="-122"/>
                <a:cs typeface="MiSans" pitchFamily="34" charset="-120"/>
              </a:rPr>
              <a:t>5</a:t>
            </a:r>
            <a:endParaRPr lang="en-US" sz="16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1524000" y="1122363"/>
            <a:ext cx="9144000" cy="2387600"/>
          </a:xfrm>
          <a:prstGeom prst="rect">
            <a:avLst/>
          </a:prstGeom>
          <a:noFill/>
          <a:ln/>
        </p:spPr>
        <p:txBody>
          <a:bodyPr wrap="square" lIns="91440" tIns="45720" rIns="91440" bIns="45720" rtlCol="0" anchor="t"/>
          <a:lstStyle/>
          <a:p>
            <a:pPr algn="l" indent="0" marL="0">
              <a:lnSpc>
                <a:spcPct val="100000"/>
              </a:lnSpc>
              <a:buNone/>
            </a:pPr>
            <a:r>
              <a:rPr lang="en-US" sz="4400" dirty="0">
                <a:solidFill>
                  <a:srgbClr val="333333"/>
                </a:solidFill>
                <a:latin typeface="MiSans" pitchFamily="34" charset="0"/>
                <a:ea typeface="MiSans" pitchFamily="34" charset="-122"/>
                <a:cs typeface="MiSans" pitchFamily="34" charset="-120"/>
              </a:rPr>
              <a:t> </a:t>
            </a:r>
            <a:endParaRPr lang="en-US" sz="1600" dirty="0"/>
          </a:p>
        </p:txBody>
      </p:sp>
      <p:sp>
        <p:nvSpPr>
          <p:cNvPr id="3" name="Text 1"/>
          <p:cNvSpPr/>
          <p:nvPr/>
        </p:nvSpPr>
        <p:spPr>
          <a:xfrm>
            <a:off x="1524000" y="3602038"/>
            <a:ext cx="9144000" cy="1655762"/>
          </a:xfrm>
          <a:prstGeom prst="rect">
            <a:avLst/>
          </a:prstGeom>
          <a:noFill/>
          <a:ln/>
        </p:spPr>
        <p:txBody>
          <a:bodyPr wrap="square" lIns="91440" tIns="45720" rIns="91440" bIns="45720" rtlCol="0" anchor="t"/>
          <a:lstStyle/>
          <a:p>
            <a:pPr algn="l" indent="0" marL="0">
              <a:lnSpc>
                <a:spcPct val="100000"/>
              </a:lnSpc>
              <a:buNone/>
            </a:pPr>
            <a:r>
              <a:rPr lang="en-US" sz="4400" dirty="0">
                <a:solidFill>
                  <a:srgbClr val="333333"/>
                </a:solidFill>
                <a:latin typeface="MiSans" pitchFamily="34" charset="0"/>
                <a:ea typeface="MiSans" pitchFamily="34" charset="-122"/>
                <a:cs typeface="MiSans" pitchFamily="34" charset="-120"/>
              </a:rPr>
              <a:t> </a:t>
            </a:r>
            <a:endParaRPr lang="en-US" sz="1600" dirty="0"/>
          </a:p>
        </p:txBody>
      </p:sp>
      <p:pic>
        <p:nvPicPr>
          <p:cNvPr id="4" name="Image 0" descr="https://test-kimi-img.moonshot.cn/pub/slides/slides_tmpl/image/25-05-30-10:25:29-d0she6c75iks832jcti0.jpeg">    </p:cNvPr>
          <p:cNvPicPr>
            <a:picLocks noChangeAspect="1"/>
          </p:cNvPicPr>
          <p:nvPr/>
        </p:nvPicPr>
        <p:blipFill>
          <a:blip r:embed="rId1"/>
          <a:srcRect l="0" r="0" t="0" b="0"/>
          <a:stretch/>
        </p:blipFill>
        <p:spPr>
          <a:xfrm>
            <a:off x="0" y="0"/>
            <a:ext cx="12192000" cy="6858000"/>
          </a:xfrm>
          <a:prstGeom prst="rect">
            <a:avLst/>
          </a:prstGeom>
        </p:spPr>
      </p:pic>
      <p:sp>
        <p:nvSpPr>
          <p:cNvPr id="5" name="Text 2"/>
          <p:cNvSpPr/>
          <p:nvPr/>
        </p:nvSpPr>
        <p:spPr>
          <a:xfrm>
            <a:off x="413600" y="3755163"/>
            <a:ext cx="2634400" cy="1182291"/>
          </a:xfrm>
          <a:prstGeom prst="rect">
            <a:avLst/>
          </a:prstGeom>
          <a:noFill/>
          <a:ln/>
        </p:spPr>
        <p:txBody>
          <a:bodyPr wrap="square" lIns="91440" tIns="45720" rIns="91440" bIns="45720" rtlCol="0" anchor="ctr">
            <a:spAutoFit/>
          </a:bodyPr>
          <a:lstStyle/>
          <a:p>
            <a:pPr algn="just" indent="0" marL="0">
              <a:lnSpc>
                <a:spcPct val="100000"/>
              </a:lnSpc>
              <a:buNone/>
            </a:pPr>
            <a:r>
              <a:rPr lang="en-US" sz="3600" b="1" dirty="0">
                <a:solidFill>
                  <a:srgbClr val="FFFFFF"/>
                </a:solidFill>
                <a:latin typeface="MiSans" pitchFamily="34" charset="0"/>
                <a:ea typeface="MiSans" pitchFamily="34" charset="-122"/>
                <a:cs typeface="MiSans" pitchFamily="34" charset="-120"/>
              </a:rPr>
              <a:t>主要结果对比</a:t>
            </a:r>
            <a:endParaRPr lang="en-US" sz="1600" dirty="0"/>
          </a:p>
        </p:txBody>
      </p:sp>
      <p:sp>
        <p:nvSpPr>
          <p:cNvPr id="6" name="Text 3"/>
          <p:cNvSpPr/>
          <p:nvPr/>
        </p:nvSpPr>
        <p:spPr>
          <a:xfrm>
            <a:off x="0" y="758777"/>
            <a:ext cx="6390289" cy="368300"/>
          </a:xfrm>
          <a:prstGeom prst="rect">
            <a:avLst/>
          </a:prstGeom>
          <a:noFill/>
          <a:ln/>
        </p:spPr>
        <p:txBody>
          <a:bodyPr wrap="square" lIns="91440" tIns="45720" rIns="91440" bIns="45720" rtlCol="0" anchor="ctr">
            <a:spAutoFit/>
          </a:bodyPr>
          <a:lstStyle/>
          <a:p>
            <a:pPr algn="ctr" indent="0" marL="0">
              <a:lnSpc>
                <a:spcPct val="100000"/>
              </a:lnSpc>
              <a:buNone/>
            </a:pPr>
            <a:r>
              <a:rPr lang="en-US" sz="2400" dirty="0">
                <a:solidFill>
                  <a:srgbClr val="098FF8"/>
                </a:solidFill>
                <a:latin typeface="MiSans" pitchFamily="34" charset="0"/>
                <a:ea typeface="MiSans" pitchFamily="34" charset="-122"/>
                <a:cs typeface="MiSans" pitchFamily="34" charset="-120"/>
              </a:rPr>
              <a:t>实验结果表格</a:t>
            </a:r>
            <a:endParaRPr lang="en-US" sz="1600" dirty="0"/>
          </a:p>
        </p:txBody>
      </p:sp>
      <p:sp>
        <p:nvSpPr>
          <p:cNvPr id="7" name="Text 4"/>
          <p:cNvSpPr/>
          <p:nvPr/>
        </p:nvSpPr>
        <p:spPr>
          <a:xfrm>
            <a:off x="746235" y="1312517"/>
            <a:ext cx="5044965" cy="1462881"/>
          </a:xfrm>
          <a:prstGeom prst="rect">
            <a:avLst/>
          </a:prstGeom>
          <a:noFill/>
          <a:ln/>
        </p:spPr>
        <p:txBody>
          <a:bodyPr wrap="square" lIns="91440" tIns="45720" rIns="91440" bIns="45720" rtlCol="0" anchor="t">
            <a:spAutoFit/>
          </a:bodyPr>
          <a:lstStyle/>
          <a:p>
            <a:pPr algn="just" indent="0" marL="0">
              <a:lnSpc>
                <a:spcPct val="150000"/>
              </a:lnSpc>
              <a:buNone/>
            </a:pPr>
            <a:r>
              <a:rPr lang="en-US" sz="1600" dirty="0">
                <a:solidFill>
                  <a:srgbClr val="098FF8"/>
                </a:solidFill>
                <a:latin typeface="MiSans" pitchFamily="34" charset="0"/>
                <a:ea typeface="MiSans" pitchFamily="34" charset="-122"/>
                <a:cs typeface="MiSans" pitchFamily="34" charset="-120"/>
              </a:rPr>
              <a:t>实验结果显示，采用动态温度蒸馏的纯解码器模型在英语到冰岛语（EN→IS）和中文到藏语（ZH→ZA）的翻译任务上，BLEU值分别达到17.4和12.8，显著高于基线模型和其他改进方案。</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p:bgPr>
    </p:bg>
    <p:spTree>
      <p:nvGrpSpPr>
        <p:cNvPr id="1" name=""/>
        <p:cNvGrpSpPr/>
        <p:nvPr/>
      </p:nvGrpSpPr>
      <p:grpSpPr>
        <a:xfrm>
          <a:off x="0" y="0"/>
          <a:ext cx="0" cy="0"/>
          <a:chOff x="0" y="0"/>
          <a:chExt cx="0" cy="0"/>
        </a:xfrm>
      </p:grpSpPr>
      <p:pic>
        <p:nvPicPr>
          <p:cNvPr id="2" name="Image 0" descr="https://test-kimi-img.moonshot.cn/pub/slides/slides_tmpl/image/25-05-30-10:25:25-d0she5c75iks832jctag.jpeg">    </p:cNvPr>
          <p:cNvPicPr>
            <a:picLocks noChangeAspect="1"/>
          </p:cNvPicPr>
          <p:nvPr/>
        </p:nvPicPr>
        <p:blipFill>
          <a:blip r:embed="rId1"/>
          <a:srcRect l="0" r="0" t="0" b="0"/>
          <a:stretch/>
        </p:blipFill>
        <p:spPr>
          <a:xfrm>
            <a:off x="0" y="0"/>
            <a:ext cx="12192000" cy="6858000"/>
          </a:xfrm>
          <a:prstGeom prst="rect">
            <a:avLst/>
          </a:prstGeom>
        </p:spPr>
      </p:pic>
      <p:sp>
        <p:nvSpPr>
          <p:cNvPr id="3" name="Text 0"/>
          <p:cNvSpPr/>
          <p:nvPr/>
        </p:nvSpPr>
        <p:spPr>
          <a:xfrm>
            <a:off x="5673377" y="1642242"/>
            <a:ext cx="5866982" cy="303411"/>
          </a:xfrm>
          <a:prstGeom prst="rect">
            <a:avLst/>
          </a:prstGeom>
          <a:noFill/>
          <a:ln/>
        </p:spPr>
        <p:txBody>
          <a:bodyPr wrap="square" lIns="91440" tIns="45720" rIns="91440" bIns="45720" rtlCol="0" anchor="t">
            <a:spAutoFit/>
          </a:bodyPr>
          <a:lstStyle/>
          <a:p>
            <a:pPr algn="ctr" indent="0" marL="0">
              <a:lnSpc>
                <a:spcPct val="100000"/>
              </a:lnSpc>
              <a:buNone/>
            </a:pPr>
            <a:r>
              <a:rPr lang="en-US" sz="2000" b="1" dirty="0">
                <a:solidFill>
                  <a:srgbClr val="FFFFFF"/>
                </a:solidFill>
                <a:latin typeface="MiSans" pitchFamily="34" charset="0"/>
                <a:ea typeface="MiSans" pitchFamily="34" charset="-122"/>
                <a:cs typeface="MiSans" pitchFamily="34" charset="-120"/>
              </a:rPr>
              <a:t>引言</a:t>
            </a:r>
            <a:endParaRPr lang="en-US" sz="1600" dirty="0"/>
          </a:p>
        </p:txBody>
      </p:sp>
      <p:sp>
        <p:nvSpPr>
          <p:cNvPr id="4" name="Text 1"/>
          <p:cNvSpPr/>
          <p:nvPr/>
        </p:nvSpPr>
        <p:spPr>
          <a:xfrm>
            <a:off x="5673377" y="2437732"/>
            <a:ext cx="5866982" cy="303411"/>
          </a:xfrm>
          <a:prstGeom prst="rect">
            <a:avLst/>
          </a:prstGeom>
          <a:noFill/>
          <a:ln/>
        </p:spPr>
        <p:txBody>
          <a:bodyPr wrap="square" lIns="91440" tIns="45720" rIns="91440" bIns="45720" rtlCol="0" anchor="t">
            <a:spAutoFit/>
          </a:bodyPr>
          <a:lstStyle/>
          <a:p>
            <a:pPr algn="ctr" indent="0" marL="0">
              <a:lnSpc>
                <a:spcPct val="100000"/>
              </a:lnSpc>
              <a:buNone/>
            </a:pPr>
            <a:r>
              <a:rPr lang="en-US" sz="2000" b="1" dirty="0">
                <a:solidFill>
                  <a:srgbClr val="FFFFFF"/>
                </a:solidFill>
                <a:latin typeface="MiSans" pitchFamily="34" charset="0"/>
                <a:ea typeface="MiSans" pitchFamily="34" charset="-122"/>
                <a:cs typeface="MiSans" pitchFamily="34" charset="-120"/>
              </a:rPr>
              <a:t>相关工作</a:t>
            </a:r>
            <a:endParaRPr lang="en-US" sz="1600" dirty="0"/>
          </a:p>
        </p:txBody>
      </p:sp>
      <p:sp>
        <p:nvSpPr>
          <p:cNvPr id="5" name="Text 2"/>
          <p:cNvSpPr/>
          <p:nvPr/>
        </p:nvSpPr>
        <p:spPr>
          <a:xfrm>
            <a:off x="5673377" y="3233222"/>
            <a:ext cx="5866982" cy="303411"/>
          </a:xfrm>
          <a:prstGeom prst="rect">
            <a:avLst/>
          </a:prstGeom>
          <a:noFill/>
          <a:ln/>
        </p:spPr>
        <p:txBody>
          <a:bodyPr wrap="square" lIns="91440" tIns="45720" rIns="91440" bIns="45720" rtlCol="0" anchor="t">
            <a:spAutoFit/>
          </a:bodyPr>
          <a:lstStyle/>
          <a:p>
            <a:pPr algn="ctr" indent="0" marL="0">
              <a:lnSpc>
                <a:spcPct val="100000"/>
              </a:lnSpc>
              <a:buNone/>
            </a:pPr>
            <a:r>
              <a:rPr lang="en-US" sz="2000" b="1" dirty="0">
                <a:solidFill>
                  <a:srgbClr val="FFFFFF"/>
                </a:solidFill>
                <a:latin typeface="MiSans" pitchFamily="34" charset="0"/>
                <a:ea typeface="MiSans" pitchFamily="34" charset="-122"/>
                <a:cs typeface="MiSans" pitchFamily="34" charset="-120"/>
              </a:rPr>
              <a:t>改进方案：蒸馏增强的迁移框架</a:t>
            </a:r>
            <a:endParaRPr lang="en-US" sz="1600" dirty="0"/>
          </a:p>
        </p:txBody>
      </p:sp>
      <p:sp>
        <p:nvSpPr>
          <p:cNvPr id="6" name="Text 3"/>
          <p:cNvSpPr/>
          <p:nvPr/>
        </p:nvSpPr>
        <p:spPr>
          <a:xfrm>
            <a:off x="5673377" y="4028712"/>
            <a:ext cx="5866982" cy="303411"/>
          </a:xfrm>
          <a:prstGeom prst="rect">
            <a:avLst/>
          </a:prstGeom>
          <a:noFill/>
          <a:ln/>
        </p:spPr>
        <p:txBody>
          <a:bodyPr wrap="square" lIns="91440" tIns="45720" rIns="91440" bIns="45720" rtlCol="0" anchor="t">
            <a:spAutoFit/>
          </a:bodyPr>
          <a:lstStyle/>
          <a:p>
            <a:pPr algn="ctr" indent="0" marL="0">
              <a:lnSpc>
                <a:spcPct val="100000"/>
              </a:lnSpc>
              <a:buNone/>
            </a:pPr>
            <a:r>
              <a:rPr lang="en-US" sz="2000" b="1" dirty="0">
                <a:solidFill>
                  <a:srgbClr val="FFFFFF"/>
                </a:solidFill>
                <a:latin typeface="MiSans" pitchFamily="34" charset="0"/>
                <a:ea typeface="MiSans" pitchFamily="34" charset="-122"/>
                <a:cs typeface="MiSans" pitchFamily="34" charset="-120"/>
              </a:rPr>
              <a:t>实验设计</a:t>
            </a:r>
            <a:endParaRPr lang="en-US" sz="1600" dirty="0"/>
          </a:p>
        </p:txBody>
      </p:sp>
      <p:sp>
        <p:nvSpPr>
          <p:cNvPr id="7" name="Text 4"/>
          <p:cNvSpPr/>
          <p:nvPr/>
        </p:nvSpPr>
        <p:spPr>
          <a:xfrm>
            <a:off x="5673377" y="4824202"/>
            <a:ext cx="5866982" cy="303411"/>
          </a:xfrm>
          <a:prstGeom prst="rect">
            <a:avLst/>
          </a:prstGeom>
          <a:noFill/>
          <a:ln/>
        </p:spPr>
        <p:txBody>
          <a:bodyPr wrap="square" lIns="91440" tIns="45720" rIns="91440" bIns="45720" rtlCol="0" anchor="t">
            <a:spAutoFit/>
          </a:bodyPr>
          <a:lstStyle/>
          <a:p>
            <a:pPr algn="ctr" indent="0" marL="0">
              <a:lnSpc>
                <a:spcPct val="100000"/>
              </a:lnSpc>
              <a:buNone/>
            </a:pPr>
            <a:r>
              <a:rPr lang="en-US" sz="2000" b="1" dirty="0">
                <a:solidFill>
                  <a:srgbClr val="FFFFFF"/>
                </a:solidFill>
                <a:latin typeface="MiSans" pitchFamily="34" charset="0"/>
                <a:ea typeface="MiSans" pitchFamily="34" charset="-122"/>
                <a:cs typeface="MiSans" pitchFamily="34" charset="-120"/>
              </a:rPr>
              <a:t>结果分析</a:t>
            </a:r>
            <a:endParaRPr lang="en-US" sz="1600" dirty="0"/>
          </a:p>
        </p:txBody>
      </p:sp>
      <p:sp>
        <p:nvSpPr>
          <p:cNvPr id="8" name="Text 5"/>
          <p:cNvSpPr/>
          <p:nvPr/>
        </p:nvSpPr>
        <p:spPr>
          <a:xfrm>
            <a:off x="5673377" y="5619690"/>
            <a:ext cx="5866982" cy="303411"/>
          </a:xfrm>
          <a:prstGeom prst="rect">
            <a:avLst/>
          </a:prstGeom>
          <a:noFill/>
          <a:ln/>
        </p:spPr>
        <p:txBody>
          <a:bodyPr wrap="square" lIns="91440" tIns="45720" rIns="91440" bIns="45720" rtlCol="0" anchor="t">
            <a:spAutoFit/>
          </a:bodyPr>
          <a:lstStyle/>
          <a:p>
            <a:pPr algn="ctr" indent="0" marL="0">
              <a:lnSpc>
                <a:spcPct val="100000"/>
              </a:lnSpc>
              <a:buNone/>
            </a:pPr>
            <a:r>
              <a:rPr lang="en-US" sz="2000" b="1" dirty="0">
                <a:solidFill>
                  <a:srgbClr val="FFFFFF"/>
                </a:solidFill>
                <a:latin typeface="MiSans" pitchFamily="34" charset="0"/>
                <a:ea typeface="MiSans" pitchFamily="34" charset="-122"/>
                <a:cs typeface="MiSans" pitchFamily="34" charset="-120"/>
              </a:rPr>
              <a:t>讨论</a:t>
            </a:r>
            <a:endParaRPr lang="en-US" sz="1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1524000" y="1122363"/>
            <a:ext cx="9144000" cy="2387600"/>
          </a:xfrm>
          <a:prstGeom prst="rect">
            <a:avLst/>
          </a:prstGeom>
          <a:noFill/>
          <a:ln/>
        </p:spPr>
        <p:txBody>
          <a:bodyPr wrap="square" lIns="91440" tIns="45720" rIns="91440" bIns="45720" rtlCol="0" anchor="t"/>
          <a:lstStyle/>
          <a:p>
            <a:pPr algn="l" indent="0" marL="0">
              <a:lnSpc>
                <a:spcPct val="100000"/>
              </a:lnSpc>
              <a:buNone/>
            </a:pPr>
            <a:r>
              <a:rPr lang="en-US" sz="4400" dirty="0">
                <a:solidFill>
                  <a:srgbClr val="333333"/>
                </a:solidFill>
                <a:latin typeface="MiSans" pitchFamily="34" charset="0"/>
                <a:ea typeface="MiSans" pitchFamily="34" charset="-122"/>
                <a:cs typeface="MiSans" pitchFamily="34" charset="-120"/>
              </a:rPr>
              <a:t> </a:t>
            </a:r>
            <a:endParaRPr lang="en-US" sz="1600" dirty="0"/>
          </a:p>
        </p:txBody>
      </p:sp>
      <p:sp>
        <p:nvSpPr>
          <p:cNvPr id="3" name="Text 1"/>
          <p:cNvSpPr/>
          <p:nvPr/>
        </p:nvSpPr>
        <p:spPr>
          <a:xfrm>
            <a:off x="1524000" y="3602038"/>
            <a:ext cx="9144000" cy="1655762"/>
          </a:xfrm>
          <a:prstGeom prst="rect">
            <a:avLst/>
          </a:prstGeom>
          <a:noFill/>
          <a:ln/>
        </p:spPr>
        <p:txBody>
          <a:bodyPr wrap="square" lIns="91440" tIns="45720" rIns="91440" bIns="45720" rtlCol="0" anchor="t"/>
          <a:lstStyle/>
          <a:p>
            <a:pPr algn="l" indent="0" marL="0">
              <a:lnSpc>
                <a:spcPct val="100000"/>
              </a:lnSpc>
              <a:buNone/>
            </a:pPr>
            <a:r>
              <a:rPr lang="en-US" sz="4400" dirty="0">
                <a:solidFill>
                  <a:srgbClr val="333333"/>
                </a:solidFill>
                <a:latin typeface="MiSans" pitchFamily="34" charset="0"/>
                <a:ea typeface="MiSans" pitchFamily="34" charset="-122"/>
                <a:cs typeface="MiSans" pitchFamily="34" charset="-120"/>
              </a:rPr>
              <a:t> </a:t>
            </a:r>
            <a:endParaRPr lang="en-US" sz="1600" dirty="0"/>
          </a:p>
        </p:txBody>
      </p:sp>
      <p:pic>
        <p:nvPicPr>
          <p:cNvPr id="4" name="Image 0" descr="https://test-kimi-img.moonshot.cn/pub/slides/slides_tmpl/image/25-05-30-10:25:32-d0she7475iks832jctlg.jpeg">    </p:cNvPr>
          <p:cNvPicPr>
            <a:picLocks noChangeAspect="1"/>
          </p:cNvPicPr>
          <p:nvPr/>
        </p:nvPicPr>
        <p:blipFill>
          <a:blip r:embed="rId1"/>
          <a:srcRect l="0" r="0" t="0" b="0"/>
          <a:stretch/>
        </p:blipFill>
        <p:spPr>
          <a:xfrm>
            <a:off x="0" y="0"/>
            <a:ext cx="12192000" cy="6858000"/>
          </a:xfrm>
          <a:prstGeom prst="rect">
            <a:avLst/>
          </a:prstGeom>
        </p:spPr>
      </p:pic>
      <p:sp>
        <p:nvSpPr>
          <p:cNvPr id="5" name="Text 2"/>
          <p:cNvSpPr/>
          <p:nvPr/>
        </p:nvSpPr>
        <p:spPr>
          <a:xfrm>
            <a:off x="2963916" y="2999157"/>
            <a:ext cx="8996856" cy="617141"/>
          </a:xfrm>
          <a:prstGeom prst="rect">
            <a:avLst/>
          </a:prstGeom>
          <a:noFill/>
          <a:ln/>
        </p:spPr>
        <p:txBody>
          <a:bodyPr wrap="square" lIns="91440" tIns="45720" rIns="91440" bIns="45720" rtlCol="0" anchor="ctr">
            <a:spAutoFit/>
          </a:bodyPr>
          <a:lstStyle/>
          <a:p>
            <a:pPr algn="ctr" indent="0" marL="0">
              <a:lnSpc>
                <a:spcPct val="100000"/>
              </a:lnSpc>
              <a:buNone/>
            </a:pPr>
            <a:r>
              <a:rPr lang="en-US" sz="4000" b="1" dirty="0">
                <a:solidFill>
                  <a:srgbClr val="098FF8"/>
                </a:solidFill>
                <a:latin typeface="MiSans" pitchFamily="34" charset="0"/>
                <a:ea typeface="MiSans" pitchFamily="34" charset="-122"/>
                <a:cs typeface="MiSans" pitchFamily="34" charset="-120"/>
              </a:rPr>
              <a:t>消融实验</a:t>
            </a:r>
            <a:endParaRPr lang="en-US" sz="1600" dirty="0"/>
          </a:p>
        </p:txBody>
      </p:sp>
      <p:sp>
        <p:nvSpPr>
          <p:cNvPr id="6" name="Text 3"/>
          <p:cNvSpPr/>
          <p:nvPr/>
        </p:nvSpPr>
        <p:spPr>
          <a:xfrm>
            <a:off x="1656693" y="469071"/>
            <a:ext cx="7150737" cy="432991"/>
          </a:xfrm>
          <a:prstGeom prst="rect">
            <a:avLst/>
          </a:prstGeom>
          <a:noFill/>
          <a:ln/>
        </p:spPr>
        <p:txBody>
          <a:bodyPr wrap="square" lIns="91440" tIns="45720" rIns="91440" bIns="45720" rtlCol="0" anchor="ctr">
            <a:spAutoFit/>
          </a:bodyPr>
          <a:lstStyle/>
          <a:p>
            <a:pPr algn="ctr" indent="0" marL="0">
              <a:lnSpc>
                <a:spcPct val="100000"/>
              </a:lnSpc>
              <a:buNone/>
            </a:pPr>
            <a:r>
              <a:rPr lang="en-US" sz="2800" dirty="0">
                <a:solidFill>
                  <a:srgbClr val="FFFFFF"/>
                </a:solidFill>
                <a:latin typeface="MiSans" pitchFamily="34" charset="0"/>
                <a:ea typeface="MiSans" pitchFamily="34" charset="-122"/>
                <a:cs typeface="MiSans" pitchFamily="34" charset="-120"/>
              </a:rPr>
              <a:t>动态温度与固定温度对比</a:t>
            </a:r>
            <a:endParaRPr lang="en-US" sz="1600" dirty="0"/>
          </a:p>
        </p:txBody>
      </p:sp>
      <p:sp>
        <p:nvSpPr>
          <p:cNvPr id="7" name="Text 4"/>
          <p:cNvSpPr/>
          <p:nvPr/>
        </p:nvSpPr>
        <p:spPr>
          <a:xfrm>
            <a:off x="3073451" y="1000372"/>
            <a:ext cx="7331551" cy="731441"/>
          </a:xfrm>
          <a:prstGeom prst="rect">
            <a:avLst/>
          </a:prstGeom>
          <a:noFill/>
          <a:ln/>
        </p:spPr>
        <p:txBody>
          <a:bodyPr wrap="square" lIns="91440" tIns="45720" rIns="91440" bIns="45720" rtlCol="0" anchor="t">
            <a:spAutoFit/>
          </a:bodyPr>
          <a:lstStyle/>
          <a:p>
            <a:pPr algn="just" indent="0" marL="0">
              <a:lnSpc>
                <a:spcPct val="150000"/>
              </a:lnSpc>
              <a:buNone/>
            </a:pPr>
            <a:r>
              <a:rPr lang="en-US" sz="1600" dirty="0">
                <a:solidFill>
                  <a:srgbClr val="FFFFFF"/>
                </a:solidFill>
                <a:latin typeface="MiSans" pitchFamily="34" charset="0"/>
                <a:ea typeface="MiSans" pitchFamily="34" charset="-122"/>
                <a:cs typeface="MiSans" pitchFamily="34" charset="-120"/>
              </a:rPr>
              <a:t>消融实验表明，动态温度蒸馏相比固定温度蒸馏能够更好地适应不同资源水平的语言对，提高模型的翻译性能。</a:t>
            </a:r>
            <a:endParaRPr lang="en-US" sz="1600" dirty="0"/>
          </a:p>
        </p:txBody>
      </p:sp>
      <p:sp>
        <p:nvSpPr>
          <p:cNvPr id="8" name="Text 5"/>
          <p:cNvSpPr/>
          <p:nvPr/>
        </p:nvSpPr>
        <p:spPr>
          <a:xfrm>
            <a:off x="1656693" y="4252014"/>
            <a:ext cx="7150737" cy="432991"/>
          </a:xfrm>
          <a:prstGeom prst="rect">
            <a:avLst/>
          </a:prstGeom>
          <a:noFill/>
          <a:ln/>
        </p:spPr>
        <p:txBody>
          <a:bodyPr wrap="square" lIns="91440" tIns="45720" rIns="91440" bIns="45720" rtlCol="0" anchor="ctr">
            <a:spAutoFit/>
          </a:bodyPr>
          <a:lstStyle/>
          <a:p>
            <a:pPr algn="ctr" indent="0" marL="0">
              <a:lnSpc>
                <a:spcPct val="100000"/>
              </a:lnSpc>
              <a:buNone/>
            </a:pPr>
            <a:r>
              <a:rPr lang="en-US" sz="2800" dirty="0">
                <a:solidFill>
                  <a:srgbClr val="FFFFFF"/>
                </a:solidFill>
                <a:latin typeface="MiSans" pitchFamily="34" charset="0"/>
                <a:ea typeface="MiSans" pitchFamily="34" charset="-122"/>
                <a:cs typeface="MiSans" pitchFamily="34" charset="-120"/>
              </a:rPr>
              <a:t>适配器位置影响</a:t>
            </a:r>
            <a:endParaRPr lang="en-US" sz="1600" dirty="0"/>
          </a:p>
        </p:txBody>
      </p:sp>
      <p:sp>
        <p:nvSpPr>
          <p:cNvPr id="9" name="Text 6"/>
          <p:cNvSpPr/>
          <p:nvPr/>
        </p:nvSpPr>
        <p:spPr>
          <a:xfrm>
            <a:off x="3073451" y="4783315"/>
            <a:ext cx="7331551" cy="731441"/>
          </a:xfrm>
          <a:prstGeom prst="rect">
            <a:avLst/>
          </a:prstGeom>
          <a:noFill/>
          <a:ln/>
        </p:spPr>
        <p:txBody>
          <a:bodyPr wrap="square" lIns="91440" tIns="45720" rIns="91440" bIns="45720" rtlCol="0" anchor="t">
            <a:spAutoFit/>
          </a:bodyPr>
          <a:lstStyle/>
          <a:p>
            <a:pPr algn="just" indent="0" marL="0">
              <a:lnSpc>
                <a:spcPct val="150000"/>
              </a:lnSpc>
              <a:buNone/>
            </a:pPr>
            <a:r>
              <a:rPr lang="en-US" sz="1600" dirty="0">
                <a:solidFill>
                  <a:srgbClr val="FFFFFF"/>
                </a:solidFill>
                <a:latin typeface="MiSans" pitchFamily="34" charset="0"/>
                <a:ea typeface="MiSans" pitchFamily="34" charset="-122"/>
                <a:cs typeface="MiSans" pitchFamily="34" charset="-120"/>
              </a:rPr>
              <a:t>适配器在FFN层的效果优于在Attention层，这说明在FFN层添加语言特定参数能够更有效地调整模型的语言特征，提高模型的跨语言能力。</a:t>
            </a:r>
            <a:endParaRPr lang="en-US" sz="16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1524000" y="1122363"/>
            <a:ext cx="9144000" cy="2387600"/>
          </a:xfrm>
          <a:prstGeom prst="rect">
            <a:avLst/>
          </a:prstGeom>
          <a:noFill/>
          <a:ln/>
        </p:spPr>
        <p:txBody>
          <a:bodyPr wrap="square" lIns="91440" tIns="45720" rIns="91440" bIns="45720" rtlCol="0" anchor="t"/>
          <a:lstStyle/>
          <a:p>
            <a:pPr algn="l" indent="0" marL="0">
              <a:lnSpc>
                <a:spcPct val="100000"/>
              </a:lnSpc>
              <a:buNone/>
            </a:pPr>
            <a:r>
              <a:rPr lang="en-US" sz="4400" dirty="0">
                <a:solidFill>
                  <a:srgbClr val="333333"/>
                </a:solidFill>
                <a:latin typeface="MiSans" pitchFamily="34" charset="0"/>
                <a:ea typeface="MiSans" pitchFamily="34" charset="-122"/>
                <a:cs typeface="MiSans" pitchFamily="34" charset="-120"/>
              </a:rPr>
              <a:t> </a:t>
            </a:r>
            <a:endParaRPr lang="en-US" sz="1600" dirty="0"/>
          </a:p>
        </p:txBody>
      </p:sp>
      <p:sp>
        <p:nvSpPr>
          <p:cNvPr id="3" name="Text 1"/>
          <p:cNvSpPr/>
          <p:nvPr/>
        </p:nvSpPr>
        <p:spPr>
          <a:xfrm>
            <a:off x="1524000" y="3602038"/>
            <a:ext cx="9144000" cy="1655762"/>
          </a:xfrm>
          <a:prstGeom prst="rect">
            <a:avLst/>
          </a:prstGeom>
          <a:noFill/>
          <a:ln/>
        </p:spPr>
        <p:txBody>
          <a:bodyPr wrap="square" lIns="91440" tIns="45720" rIns="91440" bIns="45720" rtlCol="0" anchor="t"/>
          <a:lstStyle/>
          <a:p>
            <a:pPr algn="l" indent="0" marL="0">
              <a:lnSpc>
                <a:spcPct val="100000"/>
              </a:lnSpc>
              <a:buNone/>
            </a:pPr>
            <a:r>
              <a:rPr lang="en-US" sz="4400" dirty="0">
                <a:solidFill>
                  <a:srgbClr val="333333"/>
                </a:solidFill>
                <a:latin typeface="MiSans" pitchFamily="34" charset="0"/>
                <a:ea typeface="MiSans" pitchFamily="34" charset="-122"/>
                <a:cs typeface="MiSans" pitchFamily="34" charset="-120"/>
              </a:rPr>
              <a:t> </a:t>
            </a:r>
            <a:endParaRPr lang="en-US" sz="1600" dirty="0"/>
          </a:p>
        </p:txBody>
      </p:sp>
      <p:pic>
        <p:nvPicPr>
          <p:cNvPr id="4" name="Image 0" descr="https://test-kimi-img.moonshot.cn/pub/slides/slides_tmpl/image/25-05-30-10:25:24-d0she5475iks832jct9g.jpeg">    </p:cNvPr>
          <p:cNvPicPr>
            <a:picLocks noChangeAspect="1"/>
          </p:cNvPicPr>
          <p:nvPr/>
        </p:nvPicPr>
        <p:blipFill>
          <a:blip r:embed="rId1"/>
          <a:srcRect l="0" r="0" t="0" b="0"/>
          <a:stretch/>
        </p:blipFill>
        <p:spPr>
          <a:xfrm>
            <a:off x="0" y="0"/>
            <a:ext cx="12192000" cy="6858000"/>
          </a:xfrm>
          <a:prstGeom prst="rect">
            <a:avLst/>
          </a:prstGeom>
        </p:spPr>
      </p:pic>
      <p:sp>
        <p:nvSpPr>
          <p:cNvPr id="5" name="Text 2"/>
          <p:cNvSpPr/>
          <p:nvPr/>
        </p:nvSpPr>
        <p:spPr>
          <a:xfrm>
            <a:off x="830316" y="4129260"/>
            <a:ext cx="4211584" cy="562570"/>
          </a:xfrm>
          <a:prstGeom prst="rect">
            <a:avLst/>
          </a:prstGeom>
          <a:noFill/>
          <a:ln/>
        </p:spPr>
        <p:txBody>
          <a:bodyPr wrap="square" lIns="91440" tIns="45720" rIns="91440" bIns="45720" rtlCol="0" anchor="t">
            <a:spAutoFit/>
          </a:bodyPr>
          <a:lstStyle/>
          <a:p>
            <a:pPr algn="just" indent="0" marL="0">
              <a:lnSpc>
                <a:spcPct val="100000"/>
              </a:lnSpc>
              <a:buNone/>
            </a:pPr>
            <a:r>
              <a:rPr lang="en-US" sz="3600" dirty="0">
                <a:solidFill>
                  <a:srgbClr val="FFFFFF"/>
                </a:solidFill>
                <a:latin typeface="MiSans" pitchFamily="34" charset="0"/>
                <a:ea typeface="MiSans" pitchFamily="34" charset="-122"/>
                <a:cs typeface="MiSans" pitchFamily="34" charset="-120"/>
              </a:rPr>
              <a:t>讨论</a:t>
            </a:r>
            <a:endParaRPr lang="en-US" sz="1600" dirty="0"/>
          </a:p>
        </p:txBody>
      </p:sp>
      <p:sp>
        <p:nvSpPr>
          <p:cNvPr id="6" name="Text 3"/>
          <p:cNvSpPr/>
          <p:nvPr/>
        </p:nvSpPr>
        <p:spPr>
          <a:xfrm>
            <a:off x="639816" y="1311662"/>
            <a:ext cx="3271784" cy="3067248"/>
          </a:xfrm>
          <a:prstGeom prst="rect">
            <a:avLst/>
          </a:prstGeom>
          <a:noFill/>
          <a:ln/>
        </p:spPr>
        <p:txBody>
          <a:bodyPr wrap="square" lIns="91440" tIns="45720" rIns="91440" bIns="45720" rtlCol="0" anchor="t">
            <a:spAutoFit/>
          </a:bodyPr>
          <a:lstStyle/>
          <a:p>
            <a:pPr indent="0" marL="0">
              <a:lnSpc>
                <a:spcPct val="100000"/>
              </a:lnSpc>
              <a:buNone/>
            </a:pPr>
            <a:r>
              <a:rPr lang="en-US" sz="19900" dirty="0">
                <a:solidFill>
                  <a:srgbClr val="FFFFFF"/>
                </a:solidFill>
                <a:latin typeface="MiSans" pitchFamily="34" charset="0"/>
                <a:ea typeface="MiSans" pitchFamily="34" charset="-122"/>
                <a:cs typeface="MiSans" pitchFamily="34" charset="-120"/>
              </a:rPr>
              <a:t>6</a:t>
            </a:r>
            <a:endParaRPr lang="en-US" sz="16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1524000" y="1122363"/>
            <a:ext cx="9144000" cy="2387600"/>
          </a:xfrm>
          <a:prstGeom prst="rect">
            <a:avLst/>
          </a:prstGeom>
          <a:noFill/>
          <a:ln/>
        </p:spPr>
        <p:txBody>
          <a:bodyPr wrap="square" lIns="91440" tIns="45720" rIns="91440" bIns="45720" rtlCol="0" anchor="t"/>
          <a:lstStyle/>
          <a:p>
            <a:pPr algn="l" indent="0" marL="0">
              <a:lnSpc>
                <a:spcPct val="100000"/>
              </a:lnSpc>
              <a:buNone/>
            </a:pPr>
            <a:r>
              <a:rPr lang="en-US" sz="4400" dirty="0">
                <a:solidFill>
                  <a:srgbClr val="333333"/>
                </a:solidFill>
                <a:latin typeface="MiSans" pitchFamily="34" charset="0"/>
                <a:ea typeface="MiSans" pitchFamily="34" charset="-122"/>
                <a:cs typeface="MiSans" pitchFamily="34" charset="-120"/>
              </a:rPr>
              <a:t> </a:t>
            </a:r>
            <a:endParaRPr lang="en-US" sz="1600" dirty="0"/>
          </a:p>
        </p:txBody>
      </p:sp>
      <p:sp>
        <p:nvSpPr>
          <p:cNvPr id="3" name="Text 1"/>
          <p:cNvSpPr/>
          <p:nvPr/>
        </p:nvSpPr>
        <p:spPr>
          <a:xfrm>
            <a:off x="1524000" y="3602038"/>
            <a:ext cx="9144000" cy="1655762"/>
          </a:xfrm>
          <a:prstGeom prst="rect">
            <a:avLst/>
          </a:prstGeom>
          <a:noFill/>
          <a:ln/>
        </p:spPr>
        <p:txBody>
          <a:bodyPr wrap="square" lIns="91440" tIns="45720" rIns="91440" bIns="45720" rtlCol="0" anchor="t"/>
          <a:lstStyle/>
          <a:p>
            <a:pPr algn="l" indent="0" marL="0">
              <a:lnSpc>
                <a:spcPct val="100000"/>
              </a:lnSpc>
              <a:buNone/>
            </a:pPr>
            <a:r>
              <a:rPr lang="en-US" sz="4400" dirty="0">
                <a:solidFill>
                  <a:srgbClr val="333333"/>
                </a:solidFill>
                <a:latin typeface="MiSans" pitchFamily="34" charset="0"/>
                <a:ea typeface="MiSans" pitchFamily="34" charset="-122"/>
                <a:cs typeface="MiSans" pitchFamily="34" charset="-120"/>
              </a:rPr>
              <a:t> </a:t>
            </a:r>
            <a:endParaRPr lang="en-US" sz="1600" dirty="0"/>
          </a:p>
        </p:txBody>
      </p:sp>
      <p:pic>
        <p:nvPicPr>
          <p:cNvPr id="4" name="Image 0" descr="https://test-kimi-img.moonshot.cn/pub/slides/slides_tmpl/image/25-05-30-10:25:26-d0she5k75iks832jctc0.jpeg">    </p:cNvPr>
          <p:cNvPicPr>
            <a:picLocks noChangeAspect="1"/>
          </p:cNvPicPr>
          <p:nvPr/>
        </p:nvPicPr>
        <p:blipFill>
          <a:blip r:embed="rId1"/>
          <a:srcRect l="0" r="0" t="0" b="0"/>
          <a:stretch/>
        </p:blipFill>
        <p:spPr>
          <a:xfrm>
            <a:off x="0" y="0"/>
            <a:ext cx="12192000" cy="6858000"/>
          </a:xfrm>
          <a:prstGeom prst="rect">
            <a:avLst/>
          </a:prstGeom>
        </p:spPr>
      </p:pic>
      <p:sp>
        <p:nvSpPr>
          <p:cNvPr id="5" name="Text 2"/>
          <p:cNvSpPr/>
          <p:nvPr/>
        </p:nvSpPr>
        <p:spPr>
          <a:xfrm>
            <a:off x="3267401" y="1293553"/>
            <a:ext cx="5657193" cy="487561"/>
          </a:xfrm>
          <a:prstGeom prst="rect">
            <a:avLst/>
          </a:prstGeom>
          <a:noFill/>
          <a:ln/>
        </p:spPr>
        <p:txBody>
          <a:bodyPr wrap="square" lIns="91440" tIns="45720" rIns="91440" bIns="45720" rtlCol="0" anchor="ctr">
            <a:spAutoFit/>
          </a:bodyPr>
          <a:lstStyle/>
          <a:p>
            <a:pPr algn="ctr" indent="0" marL="0">
              <a:lnSpc>
                <a:spcPct val="100000"/>
              </a:lnSpc>
              <a:buNone/>
            </a:pPr>
            <a:r>
              <a:rPr lang="en-US" sz="3200" b="1" dirty="0">
                <a:solidFill>
                  <a:srgbClr val="FFFFFF"/>
                </a:solidFill>
                <a:latin typeface="MiSans" pitchFamily="34" charset="0"/>
                <a:ea typeface="MiSans" pitchFamily="34" charset="-122"/>
                <a:cs typeface="MiSans" pitchFamily="34" charset="-120"/>
              </a:rPr>
              <a:t>语言距离的影响</a:t>
            </a:r>
            <a:endParaRPr lang="en-US" sz="1600" dirty="0"/>
          </a:p>
        </p:txBody>
      </p:sp>
      <p:sp>
        <p:nvSpPr>
          <p:cNvPr id="6" name="Text 3"/>
          <p:cNvSpPr/>
          <p:nvPr/>
        </p:nvSpPr>
        <p:spPr>
          <a:xfrm>
            <a:off x="3639046" y="2500732"/>
            <a:ext cx="4913905" cy="368300"/>
          </a:xfrm>
          <a:prstGeom prst="rect">
            <a:avLst/>
          </a:prstGeom>
          <a:noFill/>
          <a:ln/>
        </p:spPr>
        <p:txBody>
          <a:bodyPr wrap="square" lIns="91440" tIns="45720" rIns="91440" bIns="45720" rtlCol="0" anchor="ctr">
            <a:spAutoFit/>
          </a:bodyPr>
          <a:lstStyle/>
          <a:p>
            <a:pPr algn="ctr" indent="0" marL="0">
              <a:lnSpc>
                <a:spcPct val="100000"/>
              </a:lnSpc>
              <a:buNone/>
            </a:pPr>
            <a:r>
              <a:rPr lang="en-US" sz="2400" b="1" dirty="0">
                <a:solidFill>
                  <a:srgbClr val="FFFFFF"/>
                </a:solidFill>
                <a:latin typeface="MiSans" pitchFamily="34" charset="0"/>
                <a:ea typeface="MiSans" pitchFamily="34" charset="-122"/>
                <a:cs typeface="MiSans" pitchFamily="34" charset="-120"/>
              </a:rPr>
              <a:t>同语系与跨语系迁移</a:t>
            </a:r>
            <a:endParaRPr lang="en-US" sz="1600" dirty="0"/>
          </a:p>
        </p:txBody>
      </p:sp>
      <p:sp>
        <p:nvSpPr>
          <p:cNvPr id="7" name="Text 4"/>
          <p:cNvSpPr/>
          <p:nvPr/>
        </p:nvSpPr>
        <p:spPr>
          <a:xfrm>
            <a:off x="3639047" y="2943294"/>
            <a:ext cx="4913904" cy="1280120"/>
          </a:xfrm>
          <a:prstGeom prst="rect">
            <a:avLst/>
          </a:prstGeom>
          <a:noFill/>
          <a:ln/>
        </p:spPr>
        <p:txBody>
          <a:bodyPr wrap="square" lIns="91440" tIns="45720" rIns="91440" bIns="45720" rtlCol="0" anchor="t">
            <a:spAutoFit/>
          </a:bodyPr>
          <a:lstStyle/>
          <a:p>
            <a:pPr algn="just" indent="0" marL="0">
              <a:lnSpc>
                <a:spcPct val="150000"/>
              </a:lnSpc>
              <a:buNone/>
            </a:pPr>
            <a:r>
              <a:rPr lang="en-US" sz="1400" dirty="0">
                <a:solidFill>
                  <a:srgbClr val="FFFFFF"/>
                </a:solidFill>
                <a:latin typeface="MiSans" pitchFamily="34" charset="0"/>
                <a:ea typeface="MiSans" pitchFamily="34" charset="-122"/>
                <a:cs typeface="MiSans" pitchFamily="34" charset="-120"/>
              </a:rPr>
              <a:t>实验结果表明，同语系迁移的增益大于跨语系迁移，这说明语言之间的相似性对迁移效果有重要影响。在同语系语言对上，模型能够更好地利用已有的知识进行迁移，从而获得更高的翻译性能。</a:t>
            </a:r>
            <a:endParaRPr lang="en-US" sz="16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1524000" y="1122363"/>
            <a:ext cx="9144000" cy="2387600"/>
          </a:xfrm>
          <a:prstGeom prst="rect">
            <a:avLst/>
          </a:prstGeom>
          <a:noFill/>
          <a:ln/>
        </p:spPr>
        <p:txBody>
          <a:bodyPr wrap="square" lIns="91440" tIns="45720" rIns="91440" bIns="45720" rtlCol="0" anchor="t"/>
          <a:lstStyle/>
          <a:p>
            <a:pPr algn="l" indent="0" marL="0">
              <a:lnSpc>
                <a:spcPct val="100000"/>
              </a:lnSpc>
              <a:buNone/>
            </a:pPr>
            <a:r>
              <a:rPr lang="en-US" sz="4400" dirty="0">
                <a:solidFill>
                  <a:srgbClr val="333333"/>
                </a:solidFill>
                <a:latin typeface="MiSans" pitchFamily="34" charset="0"/>
                <a:ea typeface="MiSans" pitchFamily="34" charset="-122"/>
                <a:cs typeface="MiSans" pitchFamily="34" charset="-120"/>
              </a:rPr>
              <a:t> </a:t>
            </a:r>
            <a:endParaRPr lang="en-US" sz="1600" dirty="0"/>
          </a:p>
        </p:txBody>
      </p:sp>
      <p:sp>
        <p:nvSpPr>
          <p:cNvPr id="3" name="Text 1"/>
          <p:cNvSpPr/>
          <p:nvPr/>
        </p:nvSpPr>
        <p:spPr>
          <a:xfrm>
            <a:off x="1524000" y="3602038"/>
            <a:ext cx="9144000" cy="1655762"/>
          </a:xfrm>
          <a:prstGeom prst="rect">
            <a:avLst/>
          </a:prstGeom>
          <a:noFill/>
          <a:ln/>
        </p:spPr>
        <p:txBody>
          <a:bodyPr wrap="square" lIns="91440" tIns="45720" rIns="91440" bIns="45720" rtlCol="0" anchor="t"/>
          <a:lstStyle/>
          <a:p>
            <a:pPr algn="l" indent="0" marL="0">
              <a:lnSpc>
                <a:spcPct val="100000"/>
              </a:lnSpc>
              <a:buNone/>
            </a:pPr>
            <a:r>
              <a:rPr lang="en-US" sz="4400" dirty="0">
                <a:solidFill>
                  <a:srgbClr val="333333"/>
                </a:solidFill>
                <a:latin typeface="MiSans" pitchFamily="34" charset="0"/>
                <a:ea typeface="MiSans" pitchFamily="34" charset="-122"/>
                <a:cs typeface="MiSans" pitchFamily="34" charset="-120"/>
              </a:rPr>
              <a:t> </a:t>
            </a:r>
            <a:endParaRPr lang="en-US" sz="1600" dirty="0"/>
          </a:p>
        </p:txBody>
      </p:sp>
      <p:pic>
        <p:nvPicPr>
          <p:cNvPr id="4" name="Image 0" descr="https://test-kimi-img.moonshot.cn/pub/slides/slides_tmpl/image/25-05-30-10:25:29-d0she6c75iks832jctg0.jpeg">    </p:cNvPr>
          <p:cNvPicPr>
            <a:picLocks noChangeAspect="1"/>
          </p:cNvPicPr>
          <p:nvPr/>
        </p:nvPicPr>
        <p:blipFill>
          <a:blip r:embed="rId1"/>
          <a:srcRect l="0" r="0" t="0" b="0"/>
          <a:stretch/>
        </p:blipFill>
        <p:spPr>
          <a:xfrm>
            <a:off x="0" y="0"/>
            <a:ext cx="12192000" cy="6858000"/>
          </a:xfrm>
          <a:prstGeom prst="rect">
            <a:avLst/>
          </a:prstGeom>
        </p:spPr>
      </p:pic>
      <p:sp>
        <p:nvSpPr>
          <p:cNvPr id="5" name="Text 2"/>
          <p:cNvSpPr/>
          <p:nvPr/>
        </p:nvSpPr>
        <p:spPr>
          <a:xfrm>
            <a:off x="1716883" y="1472968"/>
            <a:ext cx="8499172" cy="617141"/>
          </a:xfrm>
          <a:prstGeom prst="rect">
            <a:avLst/>
          </a:prstGeom>
          <a:noFill/>
          <a:ln/>
        </p:spPr>
        <p:txBody>
          <a:bodyPr wrap="square" lIns="91440" tIns="45720" rIns="91440" bIns="45720" rtlCol="0" anchor="ctr">
            <a:spAutoFit/>
          </a:bodyPr>
          <a:lstStyle/>
          <a:p>
            <a:pPr algn="ctr" indent="0" marL="0">
              <a:lnSpc>
                <a:spcPct val="100000"/>
              </a:lnSpc>
              <a:buNone/>
            </a:pPr>
            <a:r>
              <a:rPr lang="en-US" sz="4000" b="1" dirty="0">
                <a:solidFill>
                  <a:srgbClr val="FFFFFF"/>
                </a:solidFill>
                <a:latin typeface="MiSans" pitchFamily="34" charset="0"/>
                <a:ea typeface="MiSans" pitchFamily="34" charset="-122"/>
                <a:cs typeface="MiSans" pitchFamily="34" charset="-120"/>
              </a:rPr>
              <a:t>蒸馏效率分析</a:t>
            </a:r>
            <a:endParaRPr lang="en-US" sz="1600" dirty="0"/>
          </a:p>
        </p:txBody>
      </p:sp>
      <p:sp>
        <p:nvSpPr>
          <p:cNvPr id="6" name="Text 3"/>
          <p:cNvSpPr/>
          <p:nvPr/>
        </p:nvSpPr>
        <p:spPr>
          <a:xfrm>
            <a:off x="964486" y="2813705"/>
            <a:ext cx="6390289" cy="432991"/>
          </a:xfrm>
          <a:prstGeom prst="rect">
            <a:avLst/>
          </a:prstGeom>
          <a:noFill/>
          <a:ln/>
        </p:spPr>
        <p:txBody>
          <a:bodyPr wrap="square" lIns="91440" tIns="45720" rIns="91440" bIns="45720" rtlCol="0" anchor="ctr">
            <a:spAutoFit/>
          </a:bodyPr>
          <a:lstStyle/>
          <a:p>
            <a:pPr algn="ctr" indent="0" marL="0">
              <a:lnSpc>
                <a:spcPct val="100000"/>
              </a:lnSpc>
              <a:buNone/>
            </a:pPr>
            <a:r>
              <a:rPr lang="en-US" sz="2800" dirty="0">
                <a:solidFill>
                  <a:srgbClr val="098FF8"/>
                </a:solidFill>
                <a:latin typeface="MiSans" pitchFamily="34" charset="0"/>
                <a:ea typeface="MiSans" pitchFamily="34" charset="-122"/>
                <a:cs typeface="MiSans" pitchFamily="34" charset="-120"/>
              </a:rPr>
              <a:t>蒸馏数据量与性能关系</a:t>
            </a:r>
            <a:endParaRPr lang="en-US" sz="1600" dirty="0"/>
          </a:p>
        </p:txBody>
      </p:sp>
      <p:sp>
        <p:nvSpPr>
          <p:cNvPr id="7" name="Text 4"/>
          <p:cNvSpPr/>
          <p:nvPr/>
        </p:nvSpPr>
        <p:spPr>
          <a:xfrm>
            <a:off x="1439918" y="3429000"/>
            <a:ext cx="5788732" cy="1097161"/>
          </a:xfrm>
          <a:prstGeom prst="rect">
            <a:avLst/>
          </a:prstGeom>
          <a:noFill/>
          <a:ln/>
        </p:spPr>
        <p:txBody>
          <a:bodyPr wrap="square" lIns="91440" tIns="45720" rIns="91440" bIns="45720" rtlCol="0" anchor="t">
            <a:spAutoFit/>
          </a:bodyPr>
          <a:lstStyle/>
          <a:p>
            <a:pPr algn="just" indent="0" marL="0">
              <a:lnSpc>
                <a:spcPct val="150000"/>
              </a:lnSpc>
              <a:buNone/>
            </a:pPr>
            <a:r>
              <a:rPr lang="en-US" sz="1600" dirty="0">
                <a:solidFill>
                  <a:srgbClr val="098FF8"/>
                </a:solidFill>
                <a:latin typeface="MiSans" pitchFamily="34" charset="0"/>
                <a:ea typeface="MiSans" pitchFamily="34" charset="-122"/>
                <a:cs typeface="MiSans" pitchFamily="34" charset="-120"/>
              </a:rPr>
              <a:t>分析发现，采用50%的训练数据进行蒸馏，模型就能达到原始模型90%的性能，这说明知识蒸馏能够显著提高模型的训练效率，减少对大量训练数据的依赖。</a:t>
            </a:r>
            <a:endParaRPr lang="en-US" sz="16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1524000" y="1122363"/>
            <a:ext cx="9144000" cy="2387600"/>
          </a:xfrm>
          <a:prstGeom prst="rect">
            <a:avLst/>
          </a:prstGeom>
          <a:noFill/>
          <a:ln/>
        </p:spPr>
        <p:txBody>
          <a:bodyPr wrap="square" lIns="91440" tIns="45720" rIns="91440" bIns="45720" rtlCol="0" anchor="t"/>
          <a:lstStyle/>
          <a:p>
            <a:pPr algn="l" indent="0" marL="0">
              <a:lnSpc>
                <a:spcPct val="100000"/>
              </a:lnSpc>
              <a:buNone/>
            </a:pPr>
            <a:r>
              <a:rPr lang="en-US" sz="4400" dirty="0">
                <a:solidFill>
                  <a:srgbClr val="333333"/>
                </a:solidFill>
                <a:latin typeface="MiSans" pitchFamily="34" charset="0"/>
                <a:ea typeface="MiSans" pitchFamily="34" charset="-122"/>
                <a:cs typeface="MiSans" pitchFamily="34" charset="-120"/>
              </a:rPr>
              <a:t> </a:t>
            </a:r>
            <a:endParaRPr lang="en-US" sz="1600" dirty="0"/>
          </a:p>
        </p:txBody>
      </p:sp>
      <p:sp>
        <p:nvSpPr>
          <p:cNvPr id="3" name="Text 1"/>
          <p:cNvSpPr/>
          <p:nvPr/>
        </p:nvSpPr>
        <p:spPr>
          <a:xfrm>
            <a:off x="1524000" y="3602038"/>
            <a:ext cx="9144000" cy="1655762"/>
          </a:xfrm>
          <a:prstGeom prst="rect">
            <a:avLst/>
          </a:prstGeom>
          <a:noFill/>
          <a:ln/>
        </p:spPr>
        <p:txBody>
          <a:bodyPr wrap="square" lIns="91440" tIns="45720" rIns="91440" bIns="45720" rtlCol="0" anchor="t"/>
          <a:lstStyle/>
          <a:p>
            <a:pPr algn="l" indent="0" marL="0">
              <a:lnSpc>
                <a:spcPct val="100000"/>
              </a:lnSpc>
              <a:buNone/>
            </a:pPr>
            <a:r>
              <a:rPr lang="en-US" sz="4400" dirty="0">
                <a:solidFill>
                  <a:srgbClr val="333333"/>
                </a:solidFill>
                <a:latin typeface="MiSans" pitchFamily="34" charset="0"/>
                <a:ea typeface="MiSans" pitchFamily="34" charset="-122"/>
                <a:cs typeface="MiSans" pitchFamily="34" charset="-120"/>
              </a:rPr>
              <a:t> </a:t>
            </a:r>
            <a:endParaRPr lang="en-US" sz="1600" dirty="0"/>
          </a:p>
        </p:txBody>
      </p:sp>
      <p:pic>
        <p:nvPicPr>
          <p:cNvPr id="4" name="Image 0" descr="https://test-kimi-img.moonshot.cn/pub/slides/slides_tmpl/image/25-05-30-10:25:25-d0she5c75iks832jctb0.jpeg">    </p:cNvPr>
          <p:cNvPicPr>
            <a:picLocks noChangeAspect="1"/>
          </p:cNvPicPr>
          <p:nvPr/>
        </p:nvPicPr>
        <p:blipFill>
          <a:blip r:embed="rId1"/>
          <a:srcRect l="0" r="0" t="0" b="0"/>
          <a:stretch/>
        </p:blipFill>
        <p:spPr>
          <a:xfrm>
            <a:off x="0" y="0"/>
            <a:ext cx="12192000" cy="6858000"/>
          </a:xfrm>
          <a:prstGeom prst="rect">
            <a:avLst/>
          </a:prstGeom>
        </p:spPr>
      </p:pic>
      <p:sp>
        <p:nvSpPr>
          <p:cNvPr id="5" name="Text 2"/>
          <p:cNvSpPr/>
          <p:nvPr/>
        </p:nvSpPr>
        <p:spPr>
          <a:xfrm>
            <a:off x="3009656" y="5177360"/>
            <a:ext cx="6629563" cy="617141"/>
          </a:xfrm>
          <a:prstGeom prst="rect">
            <a:avLst/>
          </a:prstGeom>
          <a:noFill/>
          <a:ln/>
        </p:spPr>
        <p:txBody>
          <a:bodyPr wrap="square" lIns="91440" tIns="45720" rIns="91440" bIns="45720" rtlCol="0" anchor="ctr">
            <a:spAutoFit/>
          </a:bodyPr>
          <a:lstStyle/>
          <a:p>
            <a:pPr algn="ctr" indent="0" marL="0">
              <a:lnSpc>
                <a:spcPct val="100000"/>
              </a:lnSpc>
              <a:buNone/>
            </a:pPr>
            <a:r>
              <a:rPr lang="en-US" sz="4000" b="1" dirty="0">
                <a:solidFill>
                  <a:srgbClr val="098FF8"/>
                </a:solidFill>
                <a:latin typeface="MiSans" pitchFamily="34" charset="0"/>
                <a:ea typeface="MiSans" pitchFamily="34" charset="-122"/>
                <a:cs typeface="MiSans" pitchFamily="34" charset="-120"/>
              </a:rPr>
              <a:t>错误案例分析</a:t>
            </a:r>
            <a:endParaRPr lang="en-US" sz="1600" dirty="0"/>
          </a:p>
        </p:txBody>
      </p:sp>
      <p:sp>
        <p:nvSpPr>
          <p:cNvPr id="6" name="Text 3"/>
          <p:cNvSpPr/>
          <p:nvPr/>
        </p:nvSpPr>
        <p:spPr>
          <a:xfrm>
            <a:off x="3639048" y="682209"/>
            <a:ext cx="4913905" cy="368300"/>
          </a:xfrm>
          <a:prstGeom prst="rect">
            <a:avLst/>
          </a:prstGeom>
          <a:noFill/>
          <a:ln/>
        </p:spPr>
        <p:txBody>
          <a:bodyPr wrap="square" lIns="91440" tIns="45720" rIns="91440" bIns="45720" rtlCol="0" anchor="ctr">
            <a:spAutoFit/>
          </a:bodyPr>
          <a:lstStyle/>
          <a:p>
            <a:pPr algn="ctr" indent="0" marL="0">
              <a:lnSpc>
                <a:spcPct val="100000"/>
              </a:lnSpc>
              <a:buNone/>
            </a:pPr>
            <a:r>
              <a:rPr lang="en-US" sz="2400" dirty="0">
                <a:solidFill>
                  <a:srgbClr val="FFFFFF"/>
                </a:solidFill>
                <a:latin typeface="MiSans" pitchFamily="34" charset="0"/>
                <a:ea typeface="MiSans" pitchFamily="34" charset="-122"/>
                <a:cs typeface="MiSans" pitchFamily="34" charset="-120"/>
              </a:rPr>
              <a:t>词序错误减少</a:t>
            </a:r>
            <a:endParaRPr lang="en-US" sz="1600" dirty="0"/>
          </a:p>
        </p:txBody>
      </p:sp>
      <p:sp>
        <p:nvSpPr>
          <p:cNvPr id="7" name="Text 4"/>
          <p:cNvSpPr/>
          <p:nvPr/>
        </p:nvSpPr>
        <p:spPr>
          <a:xfrm>
            <a:off x="3639048" y="1218480"/>
            <a:ext cx="4913904" cy="1280120"/>
          </a:xfrm>
          <a:prstGeom prst="rect">
            <a:avLst/>
          </a:prstGeom>
          <a:noFill/>
          <a:ln/>
        </p:spPr>
        <p:txBody>
          <a:bodyPr wrap="square" lIns="91440" tIns="45720" rIns="91440" bIns="45720" rtlCol="0" anchor="t">
            <a:spAutoFit/>
          </a:bodyPr>
          <a:lstStyle/>
          <a:p>
            <a:pPr algn="just" indent="0" marL="0">
              <a:lnSpc>
                <a:spcPct val="150000"/>
              </a:lnSpc>
              <a:buNone/>
            </a:pPr>
            <a:r>
              <a:rPr lang="en-US" sz="1400" dirty="0">
                <a:solidFill>
                  <a:srgbClr val="FFFFFF"/>
                </a:solidFill>
                <a:latin typeface="MiSans" pitchFamily="34" charset="0"/>
                <a:ea typeface="MiSans" pitchFamily="34" charset="-122"/>
                <a:cs typeface="MiSans" pitchFamily="34" charset="-120"/>
              </a:rPr>
              <a:t>通过对低资源语言的错误案例分析，发现采用改进方案后，词序错误明显减少。这表明模型在语言结构的理解和生成能力上得到了显著提升，能够更好地处理低资源语言的翻译任务。</a:t>
            </a:r>
            <a:endParaRPr lang="en-US" sz="16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1524000" y="1122363"/>
            <a:ext cx="9144000" cy="2387600"/>
          </a:xfrm>
          <a:prstGeom prst="rect">
            <a:avLst/>
          </a:prstGeom>
          <a:noFill/>
          <a:ln/>
        </p:spPr>
        <p:txBody>
          <a:bodyPr wrap="square" lIns="91440" tIns="45720" rIns="91440" bIns="45720" rtlCol="0" anchor="t"/>
          <a:lstStyle/>
          <a:p>
            <a:pPr algn="l" indent="0" marL="0">
              <a:lnSpc>
                <a:spcPct val="100000"/>
              </a:lnSpc>
              <a:buNone/>
            </a:pPr>
            <a:r>
              <a:rPr lang="en-US" sz="4400" dirty="0">
                <a:solidFill>
                  <a:srgbClr val="333333"/>
                </a:solidFill>
                <a:latin typeface="MiSans" pitchFamily="34" charset="0"/>
                <a:ea typeface="MiSans" pitchFamily="34" charset="-122"/>
                <a:cs typeface="MiSans" pitchFamily="34" charset="-120"/>
              </a:rPr>
              <a:t> </a:t>
            </a:r>
            <a:endParaRPr lang="en-US" sz="1600" dirty="0"/>
          </a:p>
        </p:txBody>
      </p:sp>
      <p:sp>
        <p:nvSpPr>
          <p:cNvPr id="3" name="Text 1"/>
          <p:cNvSpPr/>
          <p:nvPr/>
        </p:nvSpPr>
        <p:spPr>
          <a:xfrm>
            <a:off x="1524000" y="3602038"/>
            <a:ext cx="9144000" cy="1655762"/>
          </a:xfrm>
          <a:prstGeom prst="rect">
            <a:avLst/>
          </a:prstGeom>
          <a:noFill/>
          <a:ln/>
        </p:spPr>
        <p:txBody>
          <a:bodyPr wrap="square" lIns="91440" tIns="45720" rIns="91440" bIns="45720" rtlCol="0" anchor="t"/>
          <a:lstStyle/>
          <a:p>
            <a:pPr algn="l" indent="0" marL="0">
              <a:lnSpc>
                <a:spcPct val="100000"/>
              </a:lnSpc>
              <a:buNone/>
            </a:pPr>
            <a:r>
              <a:rPr lang="en-US" sz="4400" dirty="0">
                <a:solidFill>
                  <a:srgbClr val="333333"/>
                </a:solidFill>
                <a:latin typeface="MiSans" pitchFamily="34" charset="0"/>
                <a:ea typeface="MiSans" pitchFamily="34" charset="-122"/>
                <a:cs typeface="MiSans" pitchFamily="34" charset="-120"/>
              </a:rPr>
              <a:t> </a:t>
            </a:r>
            <a:endParaRPr lang="en-US" sz="1600" dirty="0"/>
          </a:p>
        </p:txBody>
      </p:sp>
      <p:pic>
        <p:nvPicPr>
          <p:cNvPr id="4" name="Image 0" descr="https://test-kimi-img.moonshot.cn/pub/slides/slides_tmpl/image/25-05-30-10:25:24-d0she5475iks832jct9g.jpeg">    </p:cNvPr>
          <p:cNvPicPr>
            <a:picLocks noChangeAspect="1"/>
          </p:cNvPicPr>
          <p:nvPr/>
        </p:nvPicPr>
        <p:blipFill>
          <a:blip r:embed="rId1"/>
          <a:srcRect l="0" r="0" t="0" b="0"/>
          <a:stretch/>
        </p:blipFill>
        <p:spPr>
          <a:xfrm>
            <a:off x="0" y="0"/>
            <a:ext cx="12192000" cy="6858000"/>
          </a:xfrm>
          <a:prstGeom prst="rect">
            <a:avLst/>
          </a:prstGeom>
        </p:spPr>
      </p:pic>
      <p:sp>
        <p:nvSpPr>
          <p:cNvPr id="5" name="Text 2"/>
          <p:cNvSpPr/>
          <p:nvPr/>
        </p:nvSpPr>
        <p:spPr>
          <a:xfrm>
            <a:off x="830316" y="4129260"/>
            <a:ext cx="4211584" cy="562570"/>
          </a:xfrm>
          <a:prstGeom prst="rect">
            <a:avLst/>
          </a:prstGeom>
          <a:noFill/>
          <a:ln/>
        </p:spPr>
        <p:txBody>
          <a:bodyPr wrap="square" lIns="91440" tIns="45720" rIns="91440" bIns="45720" rtlCol="0" anchor="t">
            <a:spAutoFit/>
          </a:bodyPr>
          <a:lstStyle/>
          <a:p>
            <a:pPr algn="just" indent="0" marL="0">
              <a:lnSpc>
                <a:spcPct val="100000"/>
              </a:lnSpc>
              <a:buNone/>
            </a:pPr>
            <a:r>
              <a:rPr lang="en-US" sz="3600" dirty="0">
                <a:solidFill>
                  <a:srgbClr val="FFFFFF"/>
                </a:solidFill>
                <a:latin typeface="MiSans" pitchFamily="34" charset="0"/>
                <a:ea typeface="MiSans" pitchFamily="34" charset="-122"/>
                <a:cs typeface="MiSans" pitchFamily="34" charset="-120"/>
              </a:rPr>
              <a:t>结论</a:t>
            </a:r>
            <a:endParaRPr lang="en-US" sz="1600" dirty="0"/>
          </a:p>
        </p:txBody>
      </p:sp>
      <p:sp>
        <p:nvSpPr>
          <p:cNvPr id="6" name="Text 3"/>
          <p:cNvSpPr/>
          <p:nvPr/>
        </p:nvSpPr>
        <p:spPr>
          <a:xfrm>
            <a:off x="639816" y="1311662"/>
            <a:ext cx="3271784" cy="3067248"/>
          </a:xfrm>
          <a:prstGeom prst="rect">
            <a:avLst/>
          </a:prstGeom>
          <a:noFill/>
          <a:ln/>
        </p:spPr>
        <p:txBody>
          <a:bodyPr wrap="square" lIns="91440" tIns="45720" rIns="91440" bIns="45720" rtlCol="0" anchor="t">
            <a:spAutoFit/>
          </a:bodyPr>
          <a:lstStyle/>
          <a:p>
            <a:pPr indent="0" marL="0">
              <a:lnSpc>
                <a:spcPct val="100000"/>
              </a:lnSpc>
              <a:buNone/>
            </a:pPr>
            <a:r>
              <a:rPr lang="en-US" sz="19900" dirty="0">
                <a:solidFill>
                  <a:srgbClr val="FFFFFF"/>
                </a:solidFill>
                <a:latin typeface="MiSans" pitchFamily="34" charset="0"/>
                <a:ea typeface="MiSans" pitchFamily="34" charset="-122"/>
                <a:cs typeface="MiSans" pitchFamily="34" charset="-120"/>
              </a:rPr>
              <a:t>7</a:t>
            </a:r>
            <a:endParaRPr lang="en-US" sz="16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1524000" y="1122363"/>
            <a:ext cx="9144000" cy="2387600"/>
          </a:xfrm>
          <a:prstGeom prst="rect">
            <a:avLst/>
          </a:prstGeom>
          <a:noFill/>
          <a:ln/>
        </p:spPr>
        <p:txBody>
          <a:bodyPr wrap="square" lIns="91440" tIns="45720" rIns="91440" bIns="45720" rtlCol="0" anchor="t"/>
          <a:lstStyle/>
          <a:p>
            <a:pPr algn="l" indent="0" marL="0">
              <a:lnSpc>
                <a:spcPct val="100000"/>
              </a:lnSpc>
              <a:buNone/>
            </a:pPr>
            <a:r>
              <a:rPr lang="en-US" sz="4400" dirty="0">
                <a:solidFill>
                  <a:srgbClr val="333333"/>
                </a:solidFill>
                <a:latin typeface="MiSans" pitchFamily="34" charset="0"/>
                <a:ea typeface="MiSans" pitchFamily="34" charset="-122"/>
                <a:cs typeface="MiSans" pitchFamily="34" charset="-120"/>
              </a:rPr>
              <a:t> </a:t>
            </a:r>
            <a:endParaRPr lang="en-US" sz="1600" dirty="0"/>
          </a:p>
        </p:txBody>
      </p:sp>
      <p:sp>
        <p:nvSpPr>
          <p:cNvPr id="3" name="Text 1"/>
          <p:cNvSpPr/>
          <p:nvPr/>
        </p:nvSpPr>
        <p:spPr>
          <a:xfrm>
            <a:off x="1524000" y="3602038"/>
            <a:ext cx="9144000" cy="1655762"/>
          </a:xfrm>
          <a:prstGeom prst="rect">
            <a:avLst/>
          </a:prstGeom>
          <a:noFill/>
          <a:ln/>
        </p:spPr>
        <p:txBody>
          <a:bodyPr wrap="square" lIns="91440" tIns="45720" rIns="91440" bIns="45720" rtlCol="0" anchor="t"/>
          <a:lstStyle/>
          <a:p>
            <a:pPr algn="l" indent="0" marL="0">
              <a:lnSpc>
                <a:spcPct val="100000"/>
              </a:lnSpc>
              <a:buNone/>
            </a:pPr>
            <a:r>
              <a:rPr lang="en-US" sz="4400" dirty="0">
                <a:solidFill>
                  <a:srgbClr val="333333"/>
                </a:solidFill>
                <a:latin typeface="MiSans" pitchFamily="34" charset="0"/>
                <a:ea typeface="MiSans" pitchFamily="34" charset="-122"/>
                <a:cs typeface="MiSans" pitchFamily="34" charset="-120"/>
              </a:rPr>
              <a:t> </a:t>
            </a:r>
            <a:endParaRPr lang="en-US" sz="1600" dirty="0"/>
          </a:p>
        </p:txBody>
      </p:sp>
      <p:pic>
        <p:nvPicPr>
          <p:cNvPr id="4" name="Image 0" descr="https://test-kimi-img.moonshot.cn/pub/slides/slides_tmpl/image/25-05-30-10:25:34-d0she7k75iks832jcts0.jpeg">    </p:cNvPr>
          <p:cNvPicPr>
            <a:picLocks noChangeAspect="1"/>
          </p:cNvPicPr>
          <p:nvPr/>
        </p:nvPicPr>
        <p:blipFill>
          <a:blip r:embed="rId1"/>
          <a:srcRect l="0" r="0" t="0" b="0"/>
          <a:stretch/>
        </p:blipFill>
        <p:spPr>
          <a:xfrm>
            <a:off x="0" y="0"/>
            <a:ext cx="12192000" cy="6858000"/>
          </a:xfrm>
          <a:prstGeom prst="rect">
            <a:avLst/>
          </a:prstGeom>
        </p:spPr>
      </p:pic>
      <p:sp>
        <p:nvSpPr>
          <p:cNvPr id="5" name="Text 2"/>
          <p:cNvSpPr/>
          <p:nvPr/>
        </p:nvSpPr>
        <p:spPr>
          <a:xfrm>
            <a:off x="346287" y="1213493"/>
            <a:ext cx="2995448" cy="617141"/>
          </a:xfrm>
          <a:prstGeom prst="rect">
            <a:avLst/>
          </a:prstGeom>
          <a:noFill/>
          <a:ln/>
        </p:spPr>
        <p:txBody>
          <a:bodyPr wrap="square" lIns="91440" tIns="45720" rIns="91440" bIns="45720" rtlCol="0" anchor="ctr">
            <a:spAutoFit/>
          </a:bodyPr>
          <a:lstStyle/>
          <a:p>
            <a:pPr algn="ctr" indent="0" marL="0">
              <a:lnSpc>
                <a:spcPct val="100000"/>
              </a:lnSpc>
              <a:buNone/>
            </a:pPr>
            <a:r>
              <a:rPr lang="en-US" sz="4000" b="1" dirty="0">
                <a:solidFill>
                  <a:srgbClr val="098FF8"/>
                </a:solidFill>
                <a:latin typeface="MiSans" pitchFamily="34" charset="0"/>
                <a:ea typeface="MiSans" pitchFamily="34" charset="-122"/>
                <a:cs typeface="MiSans" pitchFamily="34" charset="-120"/>
              </a:rPr>
              <a:t>研究总结</a:t>
            </a:r>
            <a:endParaRPr lang="en-US" sz="1600" dirty="0"/>
          </a:p>
        </p:txBody>
      </p:sp>
      <p:sp>
        <p:nvSpPr>
          <p:cNvPr id="6" name="Text 3"/>
          <p:cNvSpPr/>
          <p:nvPr/>
        </p:nvSpPr>
        <p:spPr>
          <a:xfrm>
            <a:off x="4050609" y="2271435"/>
            <a:ext cx="2036016" cy="1920081"/>
          </a:xfrm>
          <a:prstGeom prst="rect">
            <a:avLst/>
          </a:prstGeom>
          <a:noFill/>
          <a:ln/>
        </p:spPr>
        <p:txBody>
          <a:bodyPr wrap="square" lIns="91440" tIns="45720" rIns="91440" bIns="45720" rtlCol="0" anchor="t">
            <a:spAutoFit/>
          </a:bodyPr>
          <a:lstStyle/>
          <a:p>
            <a:pPr algn="just" indent="0" marL="0">
              <a:lnSpc>
                <a:spcPct val="150000"/>
              </a:lnSpc>
              <a:buNone/>
            </a:pPr>
            <a:r>
              <a:rPr lang="en-US" sz="1400" dirty="0">
                <a:solidFill>
                  <a:srgbClr val="098FF8"/>
                </a:solidFill>
                <a:latin typeface="MiSans" pitchFamily="34" charset="0"/>
                <a:ea typeface="MiSans" pitchFamily="34" charset="-122"/>
                <a:cs typeface="MiSans" pitchFamily="34" charset="-120"/>
              </a:rPr>
              <a:t>本研究通过知识蒸馏技术，成功提升了纯解码器架构在多语言NMT中的跨语言能力，特别是在低资源语言对上取得了显著的性能提升。</a:t>
            </a:r>
            <a:endParaRPr lang="en-US" sz="1600" dirty="0"/>
          </a:p>
        </p:txBody>
      </p:sp>
      <p:sp>
        <p:nvSpPr>
          <p:cNvPr id="7" name="Text 4"/>
          <p:cNvSpPr/>
          <p:nvPr/>
        </p:nvSpPr>
        <p:spPr>
          <a:xfrm>
            <a:off x="4517392" y="1322491"/>
            <a:ext cx="1673201" cy="581025"/>
          </a:xfrm>
          <a:prstGeom prst="rect">
            <a:avLst/>
          </a:prstGeom>
          <a:noFill/>
          <a:ln/>
        </p:spPr>
        <p:txBody>
          <a:bodyPr wrap="square" lIns="91440" tIns="45720" rIns="91440" bIns="45720" rtlCol="0" anchor="ctr">
            <a:spAutoFit/>
          </a:bodyPr>
          <a:lstStyle/>
          <a:p>
            <a:pPr algn="ctr" indent="0" marL="0">
              <a:lnSpc>
                <a:spcPct val="100000"/>
              </a:lnSpc>
              <a:buNone/>
            </a:pPr>
            <a:r>
              <a:rPr lang="en-US" sz="1800" dirty="0">
                <a:solidFill>
                  <a:srgbClr val="098FF8"/>
                </a:solidFill>
                <a:latin typeface="MiSans" pitchFamily="34" charset="0"/>
                <a:ea typeface="MiSans" pitchFamily="34" charset="-122"/>
                <a:cs typeface="MiSans" pitchFamily="34" charset="-120"/>
              </a:rPr>
              <a:t>蒸馏策略有效性</a:t>
            </a:r>
            <a:endParaRPr lang="en-US" sz="1600" dirty="0"/>
          </a:p>
        </p:txBody>
      </p:sp>
      <p:sp>
        <p:nvSpPr>
          <p:cNvPr id="8" name="Text 5"/>
          <p:cNvSpPr/>
          <p:nvPr/>
        </p:nvSpPr>
        <p:spPr>
          <a:xfrm>
            <a:off x="6795498" y="2271435"/>
            <a:ext cx="2036016" cy="1920081"/>
          </a:xfrm>
          <a:prstGeom prst="rect">
            <a:avLst/>
          </a:prstGeom>
          <a:noFill/>
          <a:ln/>
        </p:spPr>
        <p:txBody>
          <a:bodyPr wrap="square" lIns="91440" tIns="45720" rIns="91440" bIns="45720" rtlCol="0" anchor="t">
            <a:spAutoFit/>
          </a:bodyPr>
          <a:lstStyle/>
          <a:p>
            <a:pPr algn="just" indent="0" marL="0">
              <a:lnSpc>
                <a:spcPct val="150000"/>
              </a:lnSpc>
              <a:buNone/>
            </a:pPr>
            <a:r>
              <a:rPr lang="en-US" sz="1400" dirty="0">
                <a:solidFill>
                  <a:srgbClr val="FFFFFF"/>
                </a:solidFill>
                <a:latin typeface="MiSans" pitchFamily="34" charset="0"/>
                <a:ea typeface="MiSans" pitchFamily="34" charset="-122"/>
                <a:cs typeface="MiSans" pitchFamily="34" charset="-120"/>
              </a:rPr>
              <a:t>动态温度调度机制能够根据语言对的资源水平动态调整蒸馏过程，有效解决了不平衡语言对的翻译问题，提高了模型的适应性和鲁棒性。</a:t>
            </a:r>
            <a:endParaRPr lang="en-US" sz="1600" dirty="0"/>
          </a:p>
        </p:txBody>
      </p:sp>
      <p:sp>
        <p:nvSpPr>
          <p:cNvPr id="9" name="Text 6"/>
          <p:cNvSpPr/>
          <p:nvPr/>
        </p:nvSpPr>
        <p:spPr>
          <a:xfrm>
            <a:off x="7307320" y="1322491"/>
            <a:ext cx="1673201" cy="581025"/>
          </a:xfrm>
          <a:prstGeom prst="rect">
            <a:avLst/>
          </a:prstGeom>
          <a:noFill/>
          <a:ln/>
        </p:spPr>
        <p:txBody>
          <a:bodyPr wrap="square" lIns="91440" tIns="45720" rIns="91440" bIns="45720" rtlCol="0" anchor="ctr">
            <a:spAutoFit/>
          </a:bodyPr>
          <a:lstStyle/>
          <a:p>
            <a:pPr algn="ctr" indent="0" marL="0">
              <a:lnSpc>
                <a:spcPct val="100000"/>
              </a:lnSpc>
              <a:buNone/>
            </a:pPr>
            <a:r>
              <a:rPr lang="en-US" sz="1800" dirty="0">
                <a:solidFill>
                  <a:srgbClr val="FFFFFF"/>
                </a:solidFill>
                <a:latin typeface="MiSans" pitchFamily="34" charset="0"/>
                <a:ea typeface="MiSans" pitchFamily="34" charset="-122"/>
                <a:cs typeface="MiSans" pitchFamily="34" charset="-120"/>
              </a:rPr>
              <a:t>动态温度机制优势</a:t>
            </a:r>
            <a:endParaRPr lang="en-US" sz="1600" dirty="0"/>
          </a:p>
        </p:txBody>
      </p:sp>
      <p:sp>
        <p:nvSpPr>
          <p:cNvPr id="10" name="Text 7"/>
          <p:cNvSpPr/>
          <p:nvPr/>
        </p:nvSpPr>
        <p:spPr>
          <a:xfrm>
            <a:off x="9540388" y="2271435"/>
            <a:ext cx="2036016" cy="1920081"/>
          </a:xfrm>
          <a:prstGeom prst="rect">
            <a:avLst/>
          </a:prstGeom>
          <a:noFill/>
          <a:ln/>
        </p:spPr>
        <p:txBody>
          <a:bodyPr wrap="square" lIns="91440" tIns="45720" rIns="91440" bIns="45720" rtlCol="0" anchor="t">
            <a:spAutoFit/>
          </a:bodyPr>
          <a:lstStyle/>
          <a:p>
            <a:pPr algn="just" indent="0" marL="0">
              <a:lnSpc>
                <a:spcPct val="150000"/>
              </a:lnSpc>
              <a:buNone/>
            </a:pPr>
            <a:r>
              <a:rPr lang="en-US" sz="1400" dirty="0">
                <a:solidFill>
                  <a:srgbClr val="FFFFFF"/>
                </a:solidFill>
                <a:latin typeface="MiSans" pitchFamily="34" charset="0"/>
                <a:ea typeface="MiSans" pitchFamily="34" charset="-122"/>
                <a:cs typeface="MiSans" pitchFamily="34" charset="-120"/>
              </a:rPr>
              <a:t>语言感知适配器的引入增强了模型的参数共享效率，使模型能够根据不同语言的特征进行灵活调整，进一步提高了翻译性能。</a:t>
            </a:r>
            <a:endParaRPr lang="en-US" sz="1600" dirty="0"/>
          </a:p>
        </p:txBody>
      </p:sp>
      <p:sp>
        <p:nvSpPr>
          <p:cNvPr id="11" name="Text 8"/>
          <p:cNvSpPr/>
          <p:nvPr/>
        </p:nvSpPr>
        <p:spPr>
          <a:xfrm>
            <a:off x="10007171" y="1322491"/>
            <a:ext cx="1673201" cy="581025"/>
          </a:xfrm>
          <a:prstGeom prst="rect">
            <a:avLst/>
          </a:prstGeom>
          <a:noFill/>
          <a:ln/>
        </p:spPr>
        <p:txBody>
          <a:bodyPr wrap="square" lIns="91440" tIns="45720" rIns="91440" bIns="45720" rtlCol="0" anchor="ctr">
            <a:spAutoFit/>
          </a:bodyPr>
          <a:lstStyle/>
          <a:p>
            <a:pPr algn="ctr" indent="0" marL="0">
              <a:lnSpc>
                <a:spcPct val="100000"/>
              </a:lnSpc>
              <a:buNone/>
            </a:pPr>
            <a:r>
              <a:rPr lang="en-US" sz="1800" dirty="0">
                <a:solidFill>
                  <a:srgbClr val="FFFFFF"/>
                </a:solidFill>
                <a:latin typeface="MiSans" pitchFamily="34" charset="0"/>
                <a:ea typeface="MiSans" pitchFamily="34" charset="-122"/>
                <a:cs typeface="MiSans" pitchFamily="34" charset="-120"/>
              </a:rPr>
              <a:t>适配器增强参数共享</a:t>
            </a:r>
            <a:endParaRPr lang="en-US" sz="16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1524000" y="1122363"/>
            <a:ext cx="9144000" cy="2387600"/>
          </a:xfrm>
          <a:prstGeom prst="rect">
            <a:avLst/>
          </a:prstGeom>
          <a:noFill/>
          <a:ln/>
        </p:spPr>
        <p:txBody>
          <a:bodyPr wrap="square" lIns="91440" tIns="45720" rIns="91440" bIns="45720" rtlCol="0" anchor="t"/>
          <a:lstStyle/>
          <a:p>
            <a:pPr algn="l" indent="0" marL="0">
              <a:lnSpc>
                <a:spcPct val="100000"/>
              </a:lnSpc>
              <a:buNone/>
            </a:pPr>
            <a:r>
              <a:rPr lang="en-US" sz="4400" dirty="0">
                <a:solidFill>
                  <a:srgbClr val="333333"/>
                </a:solidFill>
                <a:latin typeface="MiSans" pitchFamily="34" charset="0"/>
                <a:ea typeface="MiSans" pitchFamily="34" charset="-122"/>
                <a:cs typeface="MiSans" pitchFamily="34" charset="-120"/>
              </a:rPr>
              <a:t> </a:t>
            </a:r>
            <a:endParaRPr lang="en-US" sz="1600" dirty="0"/>
          </a:p>
        </p:txBody>
      </p:sp>
      <p:sp>
        <p:nvSpPr>
          <p:cNvPr id="3" name="Text 1"/>
          <p:cNvSpPr/>
          <p:nvPr/>
        </p:nvSpPr>
        <p:spPr>
          <a:xfrm>
            <a:off x="1524000" y="3602038"/>
            <a:ext cx="9144000" cy="1655762"/>
          </a:xfrm>
          <a:prstGeom prst="rect">
            <a:avLst/>
          </a:prstGeom>
          <a:noFill/>
          <a:ln/>
        </p:spPr>
        <p:txBody>
          <a:bodyPr wrap="square" lIns="91440" tIns="45720" rIns="91440" bIns="45720" rtlCol="0" anchor="t"/>
          <a:lstStyle/>
          <a:p>
            <a:pPr algn="l" indent="0" marL="0">
              <a:lnSpc>
                <a:spcPct val="100000"/>
              </a:lnSpc>
              <a:buNone/>
            </a:pPr>
            <a:r>
              <a:rPr lang="en-US" sz="4400" dirty="0">
                <a:solidFill>
                  <a:srgbClr val="333333"/>
                </a:solidFill>
                <a:latin typeface="MiSans" pitchFamily="34" charset="0"/>
                <a:ea typeface="MiSans" pitchFamily="34" charset="-122"/>
                <a:cs typeface="MiSans" pitchFamily="34" charset="-120"/>
              </a:rPr>
              <a:t> </a:t>
            </a:r>
            <a:endParaRPr lang="en-US" sz="1600" dirty="0"/>
          </a:p>
        </p:txBody>
      </p:sp>
      <p:pic>
        <p:nvPicPr>
          <p:cNvPr id="4" name="Image 0" descr="https://test-kimi-img.moonshot.cn/pub/slides/slides_tmpl/image/25-05-30-10:25:24-d0she5475iks832jct9g.jpeg">    </p:cNvPr>
          <p:cNvPicPr>
            <a:picLocks noChangeAspect="1"/>
          </p:cNvPicPr>
          <p:nvPr/>
        </p:nvPicPr>
        <p:blipFill>
          <a:blip r:embed="rId1"/>
          <a:srcRect l="0" r="0" t="0" b="0"/>
          <a:stretch/>
        </p:blipFill>
        <p:spPr>
          <a:xfrm>
            <a:off x="0" y="0"/>
            <a:ext cx="12192000" cy="6858000"/>
          </a:xfrm>
          <a:prstGeom prst="rect">
            <a:avLst/>
          </a:prstGeom>
        </p:spPr>
      </p:pic>
      <p:sp>
        <p:nvSpPr>
          <p:cNvPr id="5" name="Text 2"/>
          <p:cNvSpPr/>
          <p:nvPr/>
        </p:nvSpPr>
        <p:spPr>
          <a:xfrm>
            <a:off x="830316" y="4129260"/>
            <a:ext cx="4211584" cy="562570"/>
          </a:xfrm>
          <a:prstGeom prst="rect">
            <a:avLst/>
          </a:prstGeom>
          <a:noFill/>
          <a:ln/>
        </p:spPr>
        <p:txBody>
          <a:bodyPr wrap="square" lIns="91440" tIns="45720" rIns="91440" bIns="45720" rtlCol="0" anchor="t">
            <a:spAutoFit/>
          </a:bodyPr>
          <a:lstStyle/>
          <a:p>
            <a:pPr algn="just" indent="0" marL="0">
              <a:lnSpc>
                <a:spcPct val="100000"/>
              </a:lnSpc>
              <a:buNone/>
            </a:pPr>
            <a:r>
              <a:rPr lang="en-US" sz="3600" dirty="0">
                <a:solidFill>
                  <a:srgbClr val="FFFFFF"/>
                </a:solidFill>
                <a:latin typeface="MiSans" pitchFamily="34" charset="0"/>
                <a:ea typeface="MiSans" pitchFamily="34" charset="-122"/>
                <a:cs typeface="MiSans" pitchFamily="34" charset="-120"/>
              </a:rPr>
              <a:t>未来工作</a:t>
            </a:r>
            <a:endParaRPr lang="en-US" sz="1600" dirty="0"/>
          </a:p>
        </p:txBody>
      </p:sp>
      <p:sp>
        <p:nvSpPr>
          <p:cNvPr id="6" name="Text 3"/>
          <p:cNvSpPr/>
          <p:nvPr/>
        </p:nvSpPr>
        <p:spPr>
          <a:xfrm>
            <a:off x="639816" y="1311662"/>
            <a:ext cx="3271784" cy="3067248"/>
          </a:xfrm>
          <a:prstGeom prst="rect">
            <a:avLst/>
          </a:prstGeom>
          <a:noFill/>
          <a:ln/>
        </p:spPr>
        <p:txBody>
          <a:bodyPr wrap="square" lIns="91440" tIns="45720" rIns="91440" bIns="45720" rtlCol="0" anchor="t">
            <a:spAutoFit/>
          </a:bodyPr>
          <a:lstStyle/>
          <a:p>
            <a:pPr indent="0" marL="0">
              <a:lnSpc>
                <a:spcPct val="100000"/>
              </a:lnSpc>
              <a:buNone/>
            </a:pPr>
            <a:r>
              <a:rPr lang="en-US" sz="19900" dirty="0">
                <a:solidFill>
                  <a:srgbClr val="FFFFFF"/>
                </a:solidFill>
                <a:latin typeface="MiSans" pitchFamily="34" charset="0"/>
                <a:ea typeface="MiSans" pitchFamily="34" charset="-122"/>
                <a:cs typeface="MiSans" pitchFamily="34" charset="-120"/>
              </a:rPr>
              <a:t>8</a:t>
            </a:r>
            <a:endParaRPr lang="en-US" sz="16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1524000" y="1122363"/>
            <a:ext cx="9144000" cy="2387600"/>
          </a:xfrm>
          <a:prstGeom prst="rect">
            <a:avLst/>
          </a:prstGeom>
          <a:noFill/>
          <a:ln/>
        </p:spPr>
        <p:txBody>
          <a:bodyPr wrap="square" lIns="91440" tIns="45720" rIns="91440" bIns="45720" rtlCol="0" anchor="t"/>
          <a:lstStyle/>
          <a:p>
            <a:pPr algn="l" indent="0" marL="0">
              <a:lnSpc>
                <a:spcPct val="100000"/>
              </a:lnSpc>
              <a:buNone/>
            </a:pPr>
            <a:r>
              <a:rPr lang="en-US" sz="4400" dirty="0">
                <a:solidFill>
                  <a:srgbClr val="333333"/>
                </a:solidFill>
                <a:latin typeface="MiSans" pitchFamily="34" charset="0"/>
                <a:ea typeface="MiSans" pitchFamily="34" charset="-122"/>
                <a:cs typeface="MiSans" pitchFamily="34" charset="-120"/>
              </a:rPr>
              <a:t> </a:t>
            </a:r>
            <a:endParaRPr lang="en-US" sz="1600" dirty="0"/>
          </a:p>
        </p:txBody>
      </p:sp>
      <p:sp>
        <p:nvSpPr>
          <p:cNvPr id="3" name="Text 1"/>
          <p:cNvSpPr/>
          <p:nvPr/>
        </p:nvSpPr>
        <p:spPr>
          <a:xfrm>
            <a:off x="1524000" y="3602038"/>
            <a:ext cx="9144000" cy="1655762"/>
          </a:xfrm>
          <a:prstGeom prst="rect">
            <a:avLst/>
          </a:prstGeom>
          <a:noFill/>
          <a:ln/>
        </p:spPr>
        <p:txBody>
          <a:bodyPr wrap="square" lIns="91440" tIns="45720" rIns="91440" bIns="45720" rtlCol="0" anchor="t"/>
          <a:lstStyle/>
          <a:p>
            <a:pPr algn="l" indent="0" marL="0">
              <a:lnSpc>
                <a:spcPct val="100000"/>
              </a:lnSpc>
              <a:buNone/>
            </a:pPr>
            <a:r>
              <a:rPr lang="en-US" sz="4400" dirty="0">
                <a:solidFill>
                  <a:srgbClr val="333333"/>
                </a:solidFill>
                <a:latin typeface="MiSans" pitchFamily="34" charset="0"/>
                <a:ea typeface="MiSans" pitchFamily="34" charset="-122"/>
                <a:cs typeface="MiSans" pitchFamily="34" charset="-120"/>
              </a:rPr>
              <a:t> </a:t>
            </a:r>
            <a:endParaRPr lang="en-US" sz="1600" dirty="0"/>
          </a:p>
        </p:txBody>
      </p:sp>
      <p:pic>
        <p:nvPicPr>
          <p:cNvPr id="4" name="Image 0" descr="https://test-kimi-img.moonshot.cn/pub/slides/slides_tmpl/image/25-05-30-10:25:27-d0she5s75iks832jctd0.jpeg">    </p:cNvPr>
          <p:cNvPicPr>
            <a:picLocks noChangeAspect="1"/>
          </p:cNvPicPr>
          <p:nvPr/>
        </p:nvPicPr>
        <p:blipFill>
          <a:blip r:embed="rId1"/>
          <a:srcRect l="0" r="0" t="0" b="0"/>
          <a:stretch/>
        </p:blipFill>
        <p:spPr>
          <a:xfrm>
            <a:off x="0" y="0"/>
            <a:ext cx="12192000" cy="6858000"/>
          </a:xfrm>
          <a:prstGeom prst="rect">
            <a:avLst/>
          </a:prstGeom>
        </p:spPr>
      </p:pic>
      <p:sp>
        <p:nvSpPr>
          <p:cNvPr id="5" name="Text 2"/>
          <p:cNvSpPr/>
          <p:nvPr/>
        </p:nvSpPr>
        <p:spPr>
          <a:xfrm>
            <a:off x="3345986" y="5467905"/>
            <a:ext cx="8499172" cy="617141"/>
          </a:xfrm>
          <a:prstGeom prst="rect">
            <a:avLst/>
          </a:prstGeom>
          <a:noFill/>
          <a:ln/>
        </p:spPr>
        <p:txBody>
          <a:bodyPr wrap="square" lIns="91440" tIns="45720" rIns="91440" bIns="45720" rtlCol="0" anchor="ctr">
            <a:spAutoFit/>
          </a:bodyPr>
          <a:lstStyle/>
          <a:p>
            <a:pPr algn="ctr" indent="0" marL="0">
              <a:lnSpc>
                <a:spcPct val="100000"/>
              </a:lnSpc>
              <a:buNone/>
            </a:pPr>
            <a:r>
              <a:rPr lang="en-US" sz="4000" b="1" dirty="0">
                <a:solidFill>
                  <a:srgbClr val="FFFFFF"/>
                </a:solidFill>
                <a:latin typeface="MiSans" pitchFamily="34" charset="0"/>
                <a:ea typeface="MiSans" pitchFamily="34" charset="-122"/>
                <a:cs typeface="MiSans" pitchFamily="34" charset="-120"/>
              </a:rPr>
              <a:t>结合课程学习策略</a:t>
            </a:r>
            <a:endParaRPr lang="en-US" sz="1600" dirty="0"/>
          </a:p>
        </p:txBody>
      </p:sp>
      <p:sp>
        <p:nvSpPr>
          <p:cNvPr id="6" name="Text 3"/>
          <p:cNvSpPr/>
          <p:nvPr/>
        </p:nvSpPr>
        <p:spPr>
          <a:xfrm>
            <a:off x="4985925" y="1567376"/>
            <a:ext cx="6390289" cy="432991"/>
          </a:xfrm>
          <a:prstGeom prst="rect">
            <a:avLst/>
          </a:prstGeom>
          <a:noFill/>
          <a:ln/>
        </p:spPr>
        <p:txBody>
          <a:bodyPr wrap="square" lIns="91440" tIns="45720" rIns="91440" bIns="45720" rtlCol="0" anchor="ctr">
            <a:spAutoFit/>
          </a:bodyPr>
          <a:lstStyle/>
          <a:p>
            <a:pPr algn="ctr" indent="0" marL="0">
              <a:lnSpc>
                <a:spcPct val="100000"/>
              </a:lnSpc>
              <a:buNone/>
            </a:pPr>
            <a:r>
              <a:rPr lang="en-US" sz="2800" dirty="0">
                <a:solidFill>
                  <a:srgbClr val="098FF8"/>
                </a:solidFill>
                <a:latin typeface="MiSans" pitchFamily="34" charset="0"/>
                <a:ea typeface="MiSans" pitchFamily="34" charset="-122"/>
                <a:cs typeface="MiSans" pitchFamily="34" charset="-120"/>
              </a:rPr>
              <a:t>课程学习与蒸馏结合</a:t>
            </a:r>
            <a:endParaRPr lang="en-US" sz="1600" dirty="0"/>
          </a:p>
        </p:txBody>
      </p:sp>
      <p:sp>
        <p:nvSpPr>
          <p:cNvPr id="7" name="Text 4"/>
          <p:cNvSpPr/>
          <p:nvPr/>
        </p:nvSpPr>
        <p:spPr>
          <a:xfrm>
            <a:off x="5286704" y="2271111"/>
            <a:ext cx="5788732" cy="1097161"/>
          </a:xfrm>
          <a:prstGeom prst="rect">
            <a:avLst/>
          </a:prstGeom>
          <a:noFill/>
          <a:ln/>
        </p:spPr>
        <p:txBody>
          <a:bodyPr wrap="square" lIns="91440" tIns="45720" rIns="91440" bIns="45720" rtlCol="0" anchor="t">
            <a:spAutoFit/>
          </a:bodyPr>
          <a:lstStyle/>
          <a:p>
            <a:pPr algn="just" indent="0" marL="0">
              <a:lnSpc>
                <a:spcPct val="150000"/>
              </a:lnSpc>
              <a:buNone/>
            </a:pPr>
            <a:r>
              <a:rPr lang="en-US" sz="1600" dirty="0">
                <a:solidFill>
                  <a:srgbClr val="098FF8"/>
                </a:solidFill>
                <a:latin typeface="MiSans" pitchFamily="34" charset="0"/>
                <a:ea typeface="MiSans" pitchFamily="34" charset="-122"/>
                <a:cs typeface="MiSans" pitchFamily="34" charset="-120"/>
              </a:rPr>
              <a:t>未来将探索结合课程学习策略的知识蒸馏方法，通过逐步增加语言对的难度和复杂度，使模型能够更好地学习到不同语言对的翻译知识，进一步提高模型的跨语言能力。</a:t>
            </a:r>
            <a:endParaRPr lang="en-US" sz="16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1524000" y="1122363"/>
            <a:ext cx="9144000" cy="2387600"/>
          </a:xfrm>
          <a:prstGeom prst="rect">
            <a:avLst/>
          </a:prstGeom>
          <a:noFill/>
          <a:ln/>
        </p:spPr>
        <p:txBody>
          <a:bodyPr wrap="square" lIns="91440" tIns="45720" rIns="91440" bIns="45720" rtlCol="0" anchor="t"/>
          <a:lstStyle/>
          <a:p>
            <a:pPr algn="l" indent="0" marL="0">
              <a:lnSpc>
                <a:spcPct val="100000"/>
              </a:lnSpc>
              <a:buNone/>
            </a:pPr>
            <a:r>
              <a:rPr lang="en-US" sz="4400" dirty="0">
                <a:solidFill>
                  <a:srgbClr val="333333"/>
                </a:solidFill>
                <a:latin typeface="MiSans" pitchFamily="34" charset="0"/>
                <a:ea typeface="MiSans" pitchFamily="34" charset="-122"/>
                <a:cs typeface="MiSans" pitchFamily="34" charset="-120"/>
              </a:rPr>
              <a:t> </a:t>
            </a:r>
            <a:endParaRPr lang="en-US" sz="1600" dirty="0"/>
          </a:p>
        </p:txBody>
      </p:sp>
      <p:sp>
        <p:nvSpPr>
          <p:cNvPr id="3" name="Text 1"/>
          <p:cNvSpPr/>
          <p:nvPr/>
        </p:nvSpPr>
        <p:spPr>
          <a:xfrm>
            <a:off x="1524000" y="3602038"/>
            <a:ext cx="9144000" cy="1655762"/>
          </a:xfrm>
          <a:prstGeom prst="rect">
            <a:avLst/>
          </a:prstGeom>
          <a:noFill/>
          <a:ln/>
        </p:spPr>
        <p:txBody>
          <a:bodyPr wrap="square" lIns="91440" tIns="45720" rIns="91440" bIns="45720" rtlCol="0" anchor="t"/>
          <a:lstStyle/>
          <a:p>
            <a:pPr algn="l" indent="0" marL="0">
              <a:lnSpc>
                <a:spcPct val="100000"/>
              </a:lnSpc>
              <a:buNone/>
            </a:pPr>
            <a:r>
              <a:rPr lang="en-US" sz="4400" dirty="0">
                <a:solidFill>
                  <a:srgbClr val="333333"/>
                </a:solidFill>
                <a:latin typeface="MiSans" pitchFamily="34" charset="0"/>
                <a:ea typeface="MiSans" pitchFamily="34" charset="-122"/>
                <a:cs typeface="MiSans" pitchFamily="34" charset="-120"/>
              </a:rPr>
              <a:t> </a:t>
            </a:r>
            <a:endParaRPr lang="en-US" sz="1600" dirty="0"/>
          </a:p>
        </p:txBody>
      </p:sp>
      <p:pic>
        <p:nvPicPr>
          <p:cNvPr id="4" name="Image 0" descr="https://test-kimi-img.moonshot.cn/pub/slides/slides_tmpl/image/25-05-30-10:25:26-d0she5k75iks832jctbg.jpeg">    </p:cNvPr>
          <p:cNvPicPr>
            <a:picLocks noChangeAspect="1"/>
          </p:cNvPicPr>
          <p:nvPr/>
        </p:nvPicPr>
        <p:blipFill>
          <a:blip r:embed="rId1"/>
          <a:srcRect l="0" r="0" t="0" b="0"/>
          <a:stretch/>
        </p:blipFill>
        <p:spPr>
          <a:xfrm>
            <a:off x="0" y="0"/>
            <a:ext cx="12192000" cy="6858000"/>
          </a:xfrm>
          <a:prstGeom prst="rect">
            <a:avLst/>
          </a:prstGeom>
        </p:spPr>
      </p:pic>
      <p:sp>
        <p:nvSpPr>
          <p:cNvPr id="5" name="Text 2"/>
          <p:cNvSpPr/>
          <p:nvPr/>
        </p:nvSpPr>
        <p:spPr>
          <a:xfrm>
            <a:off x="2571011" y="1324729"/>
            <a:ext cx="6629563" cy="562570"/>
          </a:xfrm>
          <a:prstGeom prst="rect">
            <a:avLst/>
          </a:prstGeom>
          <a:noFill/>
          <a:ln/>
        </p:spPr>
        <p:txBody>
          <a:bodyPr wrap="square" lIns="91440" tIns="45720" rIns="91440" bIns="45720" rtlCol="0" anchor="ctr">
            <a:spAutoFit/>
          </a:bodyPr>
          <a:lstStyle/>
          <a:p>
            <a:pPr algn="ctr" indent="0" marL="0">
              <a:lnSpc>
                <a:spcPct val="100000"/>
              </a:lnSpc>
              <a:buNone/>
            </a:pPr>
            <a:r>
              <a:rPr lang="en-US" sz="3600" b="1" dirty="0">
                <a:solidFill>
                  <a:srgbClr val="FFFFFF"/>
                </a:solidFill>
                <a:latin typeface="MiSans" pitchFamily="34" charset="0"/>
                <a:ea typeface="MiSans" pitchFamily="34" charset="-122"/>
                <a:cs typeface="MiSans" pitchFamily="34" charset="-120"/>
              </a:rPr>
              <a:t>探索非自回归蒸馏</a:t>
            </a:r>
            <a:endParaRPr lang="en-US" sz="1600" dirty="0"/>
          </a:p>
        </p:txBody>
      </p:sp>
      <p:sp>
        <p:nvSpPr>
          <p:cNvPr id="6" name="Text 3"/>
          <p:cNvSpPr/>
          <p:nvPr/>
        </p:nvSpPr>
        <p:spPr>
          <a:xfrm>
            <a:off x="2304229" y="2494834"/>
            <a:ext cx="7163127" cy="487561"/>
          </a:xfrm>
          <a:prstGeom prst="rect">
            <a:avLst/>
          </a:prstGeom>
          <a:noFill/>
          <a:ln/>
        </p:spPr>
        <p:txBody>
          <a:bodyPr wrap="square" lIns="91440" tIns="45720" rIns="91440" bIns="45720" rtlCol="0" anchor="ctr">
            <a:spAutoFit/>
          </a:bodyPr>
          <a:lstStyle/>
          <a:p>
            <a:pPr algn="ctr" indent="0" marL="0">
              <a:lnSpc>
                <a:spcPct val="100000"/>
              </a:lnSpc>
              <a:buNone/>
            </a:pPr>
            <a:r>
              <a:rPr lang="en-US" sz="3200" dirty="0">
                <a:solidFill>
                  <a:srgbClr val="098FF8"/>
                </a:solidFill>
                <a:latin typeface="MiSans" pitchFamily="34" charset="0"/>
                <a:ea typeface="MiSans" pitchFamily="34" charset="-122"/>
                <a:cs typeface="MiSans" pitchFamily="34" charset="-120"/>
              </a:rPr>
              <a:t>非自回归蒸馏研究方向</a:t>
            </a:r>
            <a:endParaRPr lang="en-US" sz="1600" dirty="0"/>
          </a:p>
        </p:txBody>
      </p:sp>
      <p:sp>
        <p:nvSpPr>
          <p:cNvPr id="7" name="Text 4"/>
          <p:cNvSpPr/>
          <p:nvPr/>
        </p:nvSpPr>
        <p:spPr>
          <a:xfrm>
            <a:off x="2304229" y="3185067"/>
            <a:ext cx="7163127" cy="1234281"/>
          </a:xfrm>
          <a:prstGeom prst="rect">
            <a:avLst/>
          </a:prstGeom>
          <a:noFill/>
          <a:ln/>
        </p:spPr>
        <p:txBody>
          <a:bodyPr wrap="square" lIns="91440" tIns="45720" rIns="91440" bIns="45720" rtlCol="0" anchor="t">
            <a:spAutoFit/>
          </a:bodyPr>
          <a:lstStyle/>
          <a:p>
            <a:pPr algn="just" indent="0" marL="0">
              <a:lnSpc>
                <a:spcPct val="150000"/>
              </a:lnSpc>
              <a:buNone/>
            </a:pPr>
            <a:r>
              <a:rPr lang="en-US" sz="1800" dirty="0">
                <a:solidFill>
                  <a:srgbClr val="098FF8"/>
                </a:solidFill>
                <a:latin typeface="MiSans" pitchFamily="34" charset="0"/>
                <a:ea typeface="MiSans" pitchFamily="34" charset="-122"/>
                <a:cs typeface="MiSans" pitchFamily="34" charset="-120"/>
              </a:rPr>
              <a:t>非自回归蒸馏是一种新兴的蒸馏技术，它能够提高模型的生成速度和效率。未来将研究如何将非自回归蒸馏应用于多语言NMT，探索其在跨语言迁移中的潜力。</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1524000" y="1122363"/>
            <a:ext cx="9144000" cy="2387600"/>
          </a:xfrm>
          <a:prstGeom prst="rect">
            <a:avLst/>
          </a:prstGeom>
          <a:noFill/>
          <a:ln/>
        </p:spPr>
        <p:txBody>
          <a:bodyPr wrap="square" lIns="91440" tIns="45720" rIns="91440" bIns="45720" rtlCol="0" anchor="t"/>
          <a:lstStyle/>
          <a:p>
            <a:pPr algn="l" indent="0" marL="0">
              <a:lnSpc>
                <a:spcPct val="100000"/>
              </a:lnSpc>
              <a:buNone/>
            </a:pPr>
            <a:r>
              <a:rPr lang="en-US" sz="4400" dirty="0">
                <a:solidFill>
                  <a:srgbClr val="333333"/>
                </a:solidFill>
                <a:latin typeface="MiSans" pitchFamily="34" charset="0"/>
                <a:ea typeface="MiSans" pitchFamily="34" charset="-122"/>
                <a:cs typeface="MiSans" pitchFamily="34" charset="-120"/>
              </a:rPr>
              <a:t> </a:t>
            </a:r>
            <a:endParaRPr lang="en-US" sz="1600" dirty="0"/>
          </a:p>
        </p:txBody>
      </p:sp>
      <p:sp>
        <p:nvSpPr>
          <p:cNvPr id="3" name="Text 1"/>
          <p:cNvSpPr/>
          <p:nvPr/>
        </p:nvSpPr>
        <p:spPr>
          <a:xfrm>
            <a:off x="1524000" y="3602038"/>
            <a:ext cx="9144000" cy="1655762"/>
          </a:xfrm>
          <a:prstGeom prst="rect">
            <a:avLst/>
          </a:prstGeom>
          <a:noFill/>
          <a:ln/>
        </p:spPr>
        <p:txBody>
          <a:bodyPr wrap="square" lIns="91440" tIns="45720" rIns="91440" bIns="45720" rtlCol="0" anchor="t"/>
          <a:lstStyle/>
          <a:p>
            <a:pPr algn="l" indent="0" marL="0">
              <a:lnSpc>
                <a:spcPct val="100000"/>
              </a:lnSpc>
              <a:buNone/>
            </a:pPr>
            <a:r>
              <a:rPr lang="en-US" sz="4400" dirty="0">
                <a:solidFill>
                  <a:srgbClr val="333333"/>
                </a:solidFill>
                <a:latin typeface="MiSans" pitchFamily="34" charset="0"/>
                <a:ea typeface="MiSans" pitchFamily="34" charset="-122"/>
                <a:cs typeface="MiSans" pitchFamily="34" charset="-120"/>
              </a:rPr>
              <a:t> </a:t>
            </a:r>
            <a:endParaRPr lang="en-US" sz="1600" dirty="0"/>
          </a:p>
        </p:txBody>
      </p:sp>
      <p:pic>
        <p:nvPicPr>
          <p:cNvPr id="4" name="Image 0" descr="https://test-kimi-img.moonshot.cn/pub/slides/slides_tmpl/image/25-05-30-10:25:24-d0she5475iks832jct9g.jpeg">    </p:cNvPr>
          <p:cNvPicPr>
            <a:picLocks noChangeAspect="1"/>
          </p:cNvPicPr>
          <p:nvPr/>
        </p:nvPicPr>
        <p:blipFill>
          <a:blip r:embed="rId1"/>
          <a:srcRect l="0" r="0" t="0" b="0"/>
          <a:stretch/>
        </p:blipFill>
        <p:spPr>
          <a:xfrm>
            <a:off x="0" y="0"/>
            <a:ext cx="12192000" cy="6858000"/>
          </a:xfrm>
          <a:prstGeom prst="rect">
            <a:avLst/>
          </a:prstGeom>
        </p:spPr>
      </p:pic>
      <p:sp>
        <p:nvSpPr>
          <p:cNvPr id="5" name="Text 2"/>
          <p:cNvSpPr/>
          <p:nvPr/>
        </p:nvSpPr>
        <p:spPr>
          <a:xfrm>
            <a:off x="830316" y="4129260"/>
            <a:ext cx="4211584" cy="562570"/>
          </a:xfrm>
          <a:prstGeom prst="rect">
            <a:avLst/>
          </a:prstGeom>
          <a:noFill/>
          <a:ln/>
        </p:spPr>
        <p:txBody>
          <a:bodyPr wrap="square" lIns="91440" tIns="45720" rIns="91440" bIns="45720" rtlCol="0" anchor="t">
            <a:spAutoFit/>
          </a:bodyPr>
          <a:lstStyle/>
          <a:p>
            <a:pPr algn="just" indent="0" marL="0">
              <a:lnSpc>
                <a:spcPct val="100000"/>
              </a:lnSpc>
              <a:buNone/>
            </a:pPr>
            <a:r>
              <a:rPr lang="en-US" sz="3600" dirty="0">
                <a:solidFill>
                  <a:srgbClr val="FFFFFF"/>
                </a:solidFill>
                <a:latin typeface="MiSans" pitchFamily="34" charset="0"/>
                <a:ea typeface="MiSans" pitchFamily="34" charset="-122"/>
                <a:cs typeface="MiSans" pitchFamily="34" charset="-120"/>
              </a:rPr>
              <a:t>引言</a:t>
            </a:r>
            <a:endParaRPr lang="en-US" sz="1600" dirty="0"/>
          </a:p>
        </p:txBody>
      </p:sp>
      <p:sp>
        <p:nvSpPr>
          <p:cNvPr id="6" name="Text 3"/>
          <p:cNvSpPr/>
          <p:nvPr/>
        </p:nvSpPr>
        <p:spPr>
          <a:xfrm>
            <a:off x="639816" y="1311662"/>
            <a:ext cx="3271784" cy="3067248"/>
          </a:xfrm>
          <a:prstGeom prst="rect">
            <a:avLst/>
          </a:prstGeom>
          <a:noFill/>
          <a:ln/>
        </p:spPr>
        <p:txBody>
          <a:bodyPr wrap="square" lIns="91440" tIns="45720" rIns="91440" bIns="45720" rtlCol="0" anchor="t">
            <a:spAutoFit/>
          </a:bodyPr>
          <a:lstStyle/>
          <a:p>
            <a:pPr indent="0" marL="0">
              <a:lnSpc>
                <a:spcPct val="100000"/>
              </a:lnSpc>
              <a:buNone/>
            </a:pPr>
            <a:r>
              <a:rPr lang="en-US" sz="19900" dirty="0">
                <a:solidFill>
                  <a:srgbClr val="FFFFFF"/>
                </a:solidFill>
                <a:latin typeface="MiSans" pitchFamily="34" charset="0"/>
                <a:ea typeface="MiSans" pitchFamily="34" charset="-122"/>
                <a:cs typeface="MiSans" pitchFamily="34" charset="-120"/>
              </a:rPr>
              <a:t>1</a:t>
            </a:r>
            <a:endParaRPr lang="en-US" sz="16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1524000" y="1122363"/>
            <a:ext cx="9144000" cy="2387600"/>
          </a:xfrm>
          <a:prstGeom prst="rect">
            <a:avLst/>
          </a:prstGeom>
          <a:noFill/>
          <a:ln/>
        </p:spPr>
        <p:txBody>
          <a:bodyPr wrap="square" lIns="91440" tIns="45720" rIns="91440" bIns="45720" rtlCol="0" anchor="t"/>
          <a:lstStyle/>
          <a:p>
            <a:pPr algn="l" indent="0" marL="0">
              <a:lnSpc>
                <a:spcPct val="100000"/>
              </a:lnSpc>
              <a:buNone/>
            </a:pPr>
            <a:r>
              <a:rPr lang="en-US" sz="4400" dirty="0">
                <a:solidFill>
                  <a:srgbClr val="333333"/>
                </a:solidFill>
                <a:latin typeface="MiSans" pitchFamily="34" charset="0"/>
                <a:ea typeface="MiSans" pitchFamily="34" charset="-122"/>
                <a:cs typeface="MiSans" pitchFamily="34" charset="-120"/>
              </a:rPr>
              <a:t> </a:t>
            </a:r>
            <a:endParaRPr lang="en-US" sz="1600" dirty="0"/>
          </a:p>
        </p:txBody>
      </p:sp>
      <p:sp>
        <p:nvSpPr>
          <p:cNvPr id="3" name="Text 1"/>
          <p:cNvSpPr/>
          <p:nvPr/>
        </p:nvSpPr>
        <p:spPr>
          <a:xfrm>
            <a:off x="1524000" y="3602038"/>
            <a:ext cx="9144000" cy="1655762"/>
          </a:xfrm>
          <a:prstGeom prst="rect">
            <a:avLst/>
          </a:prstGeom>
          <a:noFill/>
          <a:ln/>
        </p:spPr>
        <p:txBody>
          <a:bodyPr wrap="square" lIns="91440" tIns="45720" rIns="91440" bIns="45720" rtlCol="0" anchor="t"/>
          <a:lstStyle/>
          <a:p>
            <a:pPr algn="l" indent="0" marL="0">
              <a:lnSpc>
                <a:spcPct val="100000"/>
              </a:lnSpc>
              <a:buNone/>
            </a:pPr>
            <a:r>
              <a:rPr lang="en-US" sz="4400" dirty="0">
                <a:solidFill>
                  <a:srgbClr val="333333"/>
                </a:solidFill>
                <a:latin typeface="MiSans" pitchFamily="34" charset="0"/>
                <a:ea typeface="MiSans" pitchFamily="34" charset="-122"/>
                <a:cs typeface="MiSans" pitchFamily="34" charset="-120"/>
              </a:rPr>
              <a:t> </a:t>
            </a:r>
            <a:endParaRPr lang="en-US" sz="1600" dirty="0"/>
          </a:p>
        </p:txBody>
      </p:sp>
      <p:pic>
        <p:nvPicPr>
          <p:cNvPr id="4" name="Image 0" descr="https://test-kimi-img.moonshot.cn/pub/slides/slides_tmpl/image/25-05-30-10:25:27-d0she5s75iks832jctcg.jpeg">    </p:cNvPr>
          <p:cNvPicPr>
            <a:picLocks noChangeAspect="1"/>
          </p:cNvPicPr>
          <p:nvPr/>
        </p:nvPicPr>
        <p:blipFill>
          <a:blip r:embed="rId1"/>
          <a:srcRect l="0" r="0" t="0" b="0"/>
          <a:stretch/>
        </p:blipFill>
        <p:spPr>
          <a:xfrm>
            <a:off x="0" y="0"/>
            <a:ext cx="12192000" cy="6858000"/>
          </a:xfrm>
          <a:prstGeom prst="rect">
            <a:avLst/>
          </a:prstGeom>
        </p:spPr>
      </p:pic>
      <p:sp>
        <p:nvSpPr>
          <p:cNvPr id="5" name="Text 2"/>
          <p:cNvSpPr/>
          <p:nvPr/>
        </p:nvSpPr>
        <p:spPr>
          <a:xfrm>
            <a:off x="1305747" y="1693691"/>
            <a:ext cx="3379398" cy="487561"/>
          </a:xfrm>
          <a:prstGeom prst="rect">
            <a:avLst/>
          </a:prstGeom>
          <a:noFill/>
          <a:ln/>
        </p:spPr>
        <p:txBody>
          <a:bodyPr wrap="square" lIns="91440" tIns="45720" rIns="91440" bIns="45720" rtlCol="0" anchor="ctr">
            <a:spAutoFit/>
          </a:bodyPr>
          <a:lstStyle/>
          <a:p>
            <a:pPr algn="l" indent="0" marL="0">
              <a:lnSpc>
                <a:spcPct val="100000"/>
              </a:lnSpc>
              <a:buNone/>
            </a:pPr>
            <a:r>
              <a:rPr lang="en-US" sz="3200" b="1" dirty="0">
                <a:solidFill>
                  <a:srgbClr val="FFFFFF"/>
                </a:solidFill>
                <a:latin typeface="MiSans" pitchFamily="34" charset="0"/>
                <a:ea typeface="MiSans" pitchFamily="34" charset="-122"/>
                <a:cs typeface="MiSans" pitchFamily="34" charset="-120"/>
              </a:rPr>
              <a:t>多教师集成蒸馏</a:t>
            </a:r>
            <a:endParaRPr lang="en-US" sz="1600" dirty="0"/>
          </a:p>
        </p:txBody>
      </p:sp>
      <p:sp>
        <p:nvSpPr>
          <p:cNvPr id="6" name="Text 3"/>
          <p:cNvSpPr/>
          <p:nvPr/>
        </p:nvSpPr>
        <p:spPr>
          <a:xfrm>
            <a:off x="359818" y="3029494"/>
            <a:ext cx="4913905" cy="368300"/>
          </a:xfrm>
          <a:prstGeom prst="rect">
            <a:avLst/>
          </a:prstGeom>
          <a:noFill/>
          <a:ln/>
        </p:spPr>
        <p:txBody>
          <a:bodyPr wrap="square" lIns="91440" tIns="45720" rIns="91440" bIns="45720" rtlCol="0" anchor="ctr">
            <a:spAutoFit/>
          </a:bodyPr>
          <a:lstStyle/>
          <a:p>
            <a:pPr algn="ctr" indent="0" marL="0">
              <a:lnSpc>
                <a:spcPct val="100000"/>
              </a:lnSpc>
              <a:buNone/>
            </a:pPr>
            <a:r>
              <a:rPr lang="en-US" sz="2400" b="1" dirty="0">
                <a:solidFill>
                  <a:srgbClr val="098FF8"/>
                </a:solidFill>
                <a:latin typeface="MiSans" pitchFamily="34" charset="0"/>
                <a:ea typeface="MiSans" pitchFamily="34" charset="-122"/>
                <a:cs typeface="MiSans" pitchFamily="34" charset="-120"/>
              </a:rPr>
              <a:t>多教师集成优势</a:t>
            </a:r>
            <a:endParaRPr lang="en-US" sz="1600" dirty="0"/>
          </a:p>
        </p:txBody>
      </p:sp>
      <p:sp>
        <p:nvSpPr>
          <p:cNvPr id="7" name="Text 4"/>
          <p:cNvSpPr/>
          <p:nvPr/>
        </p:nvSpPr>
        <p:spPr>
          <a:xfrm>
            <a:off x="359819" y="3565765"/>
            <a:ext cx="4913904" cy="960041"/>
          </a:xfrm>
          <a:prstGeom prst="rect">
            <a:avLst/>
          </a:prstGeom>
          <a:noFill/>
          <a:ln/>
        </p:spPr>
        <p:txBody>
          <a:bodyPr wrap="square" lIns="91440" tIns="45720" rIns="91440" bIns="45720" rtlCol="0" anchor="t">
            <a:spAutoFit/>
          </a:bodyPr>
          <a:lstStyle/>
          <a:p>
            <a:pPr algn="just" indent="0" marL="0">
              <a:lnSpc>
                <a:spcPct val="150000"/>
              </a:lnSpc>
              <a:buNone/>
            </a:pPr>
            <a:r>
              <a:rPr lang="en-US" sz="1400" dirty="0">
                <a:solidFill>
                  <a:srgbClr val="098FF8"/>
                </a:solidFill>
                <a:latin typeface="MiSans" pitchFamily="34" charset="0"/>
                <a:ea typeface="MiSans" pitchFamily="34" charset="-122"/>
                <a:cs typeface="MiSans" pitchFamily="34" charset="-120"/>
              </a:rPr>
              <a:t>多教师集成蒸馏可以充分利用多个教师模型的知识，提高学生模型的翻译性能和泛化能力。未来将研究多教师集成蒸馏在多语言NMT中的应用，探索其在不同语言对上的效果。</a:t>
            </a:r>
            <a:endParaRPr lang="en-US" sz="16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solidFill>
          <a:srgbClr val="FFFFFF"/>
        </a:solidFill>
      </p:bgPr>
    </p:bg>
    <p:spTree>
      <p:nvGrpSpPr>
        <p:cNvPr id="1" name=""/>
        <p:cNvGrpSpPr/>
        <p:nvPr/>
      </p:nvGrpSpPr>
      <p:grpSpPr>
        <a:xfrm>
          <a:off x="0" y="0"/>
          <a:ext cx="0" cy="0"/>
          <a:chOff x="0" y="0"/>
          <a:chExt cx="0" cy="0"/>
        </a:xfrm>
      </p:grpSpPr>
      <p:pic>
        <p:nvPicPr>
          <p:cNvPr id="2" name="Image 0" descr="https://test-kimi-img.moonshot.cn/pub/slides/slides_tmpl/image/25-05-30-10:25:40-d0she9475iks832jcu60.jpeg">    </p:cNvPr>
          <p:cNvPicPr>
            <a:picLocks noChangeAspect="1"/>
          </p:cNvPicPr>
          <p:nvPr/>
        </p:nvPicPr>
        <p:blipFill>
          <a:blip r:embed="rId1"/>
          <a:srcRect l="0" r="0" t="0" b="0"/>
          <a:stretch/>
        </p:blipFill>
        <p:spPr>
          <a:xfrm>
            <a:off x="0" y="-79775"/>
            <a:ext cx="12333822" cy="6937774"/>
          </a:xfrm>
          <a:prstGeom prst="rect">
            <a:avLst/>
          </a:prstGeom>
        </p:spPr>
      </p:pic>
      <p:sp>
        <p:nvSpPr>
          <p:cNvPr id="3" name="Text 0"/>
          <p:cNvSpPr/>
          <p:nvPr/>
        </p:nvSpPr>
        <p:spPr>
          <a:xfrm>
            <a:off x="571514" y="5009228"/>
            <a:ext cx="5524486" cy="508000"/>
          </a:xfrm>
          <a:prstGeom prst="rect">
            <a:avLst/>
          </a:prstGeom>
          <a:noFill/>
          <a:ln/>
        </p:spPr>
        <p:txBody>
          <a:bodyPr wrap="square" lIns="91440" tIns="45720" rIns="91440" bIns="45720" rtlCol="0" anchor="t"/>
          <a:lstStyle/>
          <a:p>
            <a:pPr indent="0" marL="0">
              <a:lnSpc>
                <a:spcPct val="100000"/>
              </a:lnSpc>
              <a:buNone/>
            </a:pPr>
            <a:r>
              <a:rPr lang="en-US" sz="2000" dirty="0">
                <a:solidFill>
                  <a:srgbClr val="FFFFFF"/>
                </a:solidFill>
                <a:latin typeface="MiSans" pitchFamily="34" charset="0"/>
                <a:ea typeface="MiSans" pitchFamily="34" charset="-122"/>
                <a:cs typeface="MiSans" pitchFamily="34" charset="-120"/>
              </a:rPr>
              <a:t>汇报人: 李详，傅茂玲，吴仕彪，陈阳，李熠豪</a:t>
            </a:r>
            <a:endParaRPr lang="en-US" sz="1600" dirty="0"/>
          </a:p>
        </p:txBody>
      </p:sp>
      <p:sp>
        <p:nvSpPr>
          <p:cNvPr id="4" name="Text 1"/>
          <p:cNvSpPr/>
          <p:nvPr/>
        </p:nvSpPr>
        <p:spPr>
          <a:xfrm>
            <a:off x="571514" y="4366931"/>
            <a:ext cx="3780140" cy="807953"/>
          </a:xfrm>
          <a:prstGeom prst="rect">
            <a:avLst/>
          </a:prstGeom>
          <a:noFill/>
          <a:ln/>
        </p:spPr>
        <p:txBody>
          <a:bodyPr wrap="square" lIns="91440" tIns="45720" rIns="91440" bIns="45720" rtlCol="0" anchor="t"/>
          <a:lstStyle/>
          <a:p>
            <a:pPr indent="0" marL="0">
              <a:lnSpc>
                <a:spcPct val="100000"/>
              </a:lnSpc>
              <a:buNone/>
            </a:pPr>
            <a:r>
              <a:rPr lang="en-US" sz="1800" dirty="0">
                <a:solidFill>
                  <a:srgbClr val="FFFFFF"/>
                </a:solidFill>
                <a:latin typeface="MiSans" pitchFamily="34" charset="0"/>
                <a:ea typeface="MiSans" pitchFamily="34" charset="-122"/>
                <a:cs typeface="MiSans" pitchFamily="34" charset="-120"/>
              </a:rPr>
              <a:t>汇报时间:2025.6.17</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1524000" y="1122363"/>
            <a:ext cx="9144000" cy="2387600"/>
          </a:xfrm>
          <a:prstGeom prst="rect">
            <a:avLst/>
          </a:prstGeom>
          <a:noFill/>
          <a:ln/>
        </p:spPr>
        <p:txBody>
          <a:bodyPr wrap="square" lIns="91440" tIns="45720" rIns="91440" bIns="45720" rtlCol="0" anchor="t"/>
          <a:lstStyle/>
          <a:p>
            <a:pPr algn="l" indent="0" marL="0">
              <a:lnSpc>
                <a:spcPct val="100000"/>
              </a:lnSpc>
              <a:buNone/>
            </a:pPr>
            <a:r>
              <a:rPr lang="en-US" sz="4400" dirty="0">
                <a:solidFill>
                  <a:srgbClr val="333333"/>
                </a:solidFill>
                <a:latin typeface="MiSans" pitchFamily="34" charset="0"/>
                <a:ea typeface="MiSans" pitchFamily="34" charset="-122"/>
                <a:cs typeface="MiSans" pitchFamily="34" charset="-120"/>
              </a:rPr>
              <a:t> </a:t>
            </a:r>
            <a:endParaRPr lang="en-US" sz="1600" dirty="0"/>
          </a:p>
        </p:txBody>
      </p:sp>
      <p:sp>
        <p:nvSpPr>
          <p:cNvPr id="3" name="Text 1"/>
          <p:cNvSpPr/>
          <p:nvPr/>
        </p:nvSpPr>
        <p:spPr>
          <a:xfrm>
            <a:off x="1524000" y="3602038"/>
            <a:ext cx="9144000" cy="1655762"/>
          </a:xfrm>
          <a:prstGeom prst="rect">
            <a:avLst/>
          </a:prstGeom>
          <a:noFill/>
          <a:ln/>
        </p:spPr>
        <p:txBody>
          <a:bodyPr wrap="square" lIns="91440" tIns="45720" rIns="91440" bIns="45720" rtlCol="0" anchor="t"/>
          <a:lstStyle/>
          <a:p>
            <a:pPr algn="l" indent="0" marL="0">
              <a:lnSpc>
                <a:spcPct val="100000"/>
              </a:lnSpc>
              <a:buNone/>
            </a:pPr>
            <a:r>
              <a:rPr lang="en-US" sz="4400" dirty="0">
                <a:solidFill>
                  <a:srgbClr val="333333"/>
                </a:solidFill>
                <a:latin typeface="MiSans" pitchFamily="34" charset="0"/>
                <a:ea typeface="MiSans" pitchFamily="34" charset="-122"/>
                <a:cs typeface="MiSans" pitchFamily="34" charset="-120"/>
              </a:rPr>
              <a:t> </a:t>
            </a:r>
            <a:endParaRPr lang="en-US" sz="1600" dirty="0"/>
          </a:p>
        </p:txBody>
      </p:sp>
      <p:pic>
        <p:nvPicPr>
          <p:cNvPr id="4" name="Image 0" descr="https://test-kimi-img.moonshot.cn/pub/slides/slides_tmpl/image/25-05-30-10:25:33-d0she7c75iks832jctn0.jpeg">    </p:cNvPr>
          <p:cNvPicPr>
            <a:picLocks noChangeAspect="1"/>
          </p:cNvPicPr>
          <p:nvPr/>
        </p:nvPicPr>
        <p:blipFill>
          <a:blip r:embed="rId1"/>
          <a:srcRect l="0" r="0" t="0" b="0"/>
          <a:stretch/>
        </p:blipFill>
        <p:spPr>
          <a:xfrm>
            <a:off x="0" y="259711"/>
            <a:ext cx="12192000" cy="6858000"/>
          </a:xfrm>
          <a:prstGeom prst="rect">
            <a:avLst/>
          </a:prstGeom>
        </p:spPr>
      </p:pic>
      <p:sp>
        <p:nvSpPr>
          <p:cNvPr id="5" name="Text 2"/>
          <p:cNvSpPr/>
          <p:nvPr/>
        </p:nvSpPr>
        <p:spPr>
          <a:xfrm>
            <a:off x="546538" y="1122363"/>
            <a:ext cx="2794190" cy="617141"/>
          </a:xfrm>
          <a:prstGeom prst="rect">
            <a:avLst/>
          </a:prstGeom>
          <a:noFill/>
          <a:ln/>
        </p:spPr>
        <p:txBody>
          <a:bodyPr wrap="square" lIns="91440" tIns="45720" rIns="91440" bIns="45720" rtlCol="0" anchor="ctr">
            <a:spAutoFit/>
          </a:bodyPr>
          <a:lstStyle/>
          <a:p>
            <a:pPr algn="ctr" indent="0" marL="0">
              <a:lnSpc>
                <a:spcPct val="100000"/>
              </a:lnSpc>
              <a:buNone/>
            </a:pPr>
            <a:r>
              <a:rPr lang="en-US" sz="4000" b="1" dirty="0">
                <a:solidFill>
                  <a:srgbClr val="098FF8"/>
                </a:solidFill>
                <a:latin typeface="MiSans" pitchFamily="34" charset="0"/>
                <a:ea typeface="MiSans" pitchFamily="34" charset="-122"/>
                <a:cs typeface="MiSans" pitchFamily="34" charset="-120"/>
              </a:rPr>
              <a:t>研究背景</a:t>
            </a:r>
            <a:endParaRPr lang="en-US" sz="1600" dirty="0"/>
          </a:p>
        </p:txBody>
      </p:sp>
      <p:sp>
        <p:nvSpPr>
          <p:cNvPr id="6" name="Text 3"/>
          <p:cNvSpPr/>
          <p:nvPr/>
        </p:nvSpPr>
        <p:spPr>
          <a:xfrm>
            <a:off x="3880780" y="1497304"/>
            <a:ext cx="4317123" cy="276225"/>
          </a:xfrm>
          <a:prstGeom prst="rect">
            <a:avLst/>
          </a:prstGeom>
          <a:noFill/>
          <a:ln/>
        </p:spPr>
        <p:txBody>
          <a:bodyPr wrap="square" lIns="91440" tIns="45720" rIns="91440" bIns="45720" rtlCol="0" anchor="ctr">
            <a:spAutoFit/>
          </a:bodyPr>
          <a:lstStyle/>
          <a:p>
            <a:pPr algn="ctr" indent="0" marL="0">
              <a:lnSpc>
                <a:spcPct val="100000"/>
              </a:lnSpc>
              <a:buNone/>
            </a:pPr>
            <a:r>
              <a:rPr lang="en-US" sz="1800" dirty="0">
                <a:solidFill>
                  <a:srgbClr val="098FF8"/>
                </a:solidFill>
                <a:latin typeface="MiSans" pitchFamily="34" charset="0"/>
                <a:ea typeface="MiSans" pitchFamily="34" charset="-122"/>
                <a:cs typeface="MiSans" pitchFamily="34" charset="-120"/>
              </a:rPr>
              <a:t>多语言NMT发展现状</a:t>
            </a:r>
            <a:endParaRPr lang="en-US" sz="1600" dirty="0"/>
          </a:p>
        </p:txBody>
      </p:sp>
      <p:sp>
        <p:nvSpPr>
          <p:cNvPr id="7" name="Text 4"/>
          <p:cNvSpPr/>
          <p:nvPr/>
        </p:nvSpPr>
        <p:spPr>
          <a:xfrm>
            <a:off x="4187264" y="1773529"/>
            <a:ext cx="3417508" cy="2560241"/>
          </a:xfrm>
          <a:prstGeom prst="rect">
            <a:avLst/>
          </a:prstGeom>
          <a:noFill/>
          <a:ln/>
        </p:spPr>
        <p:txBody>
          <a:bodyPr wrap="square" lIns="91440" tIns="45720" rIns="91440" bIns="45720" rtlCol="0" anchor="t">
            <a:spAutoFit/>
          </a:bodyPr>
          <a:lstStyle/>
          <a:p>
            <a:pPr algn="just" indent="0" marL="0">
              <a:lnSpc>
                <a:spcPct val="150000"/>
              </a:lnSpc>
              <a:buNone/>
            </a:pPr>
            <a:r>
              <a:rPr lang="en-US" sz="1400" dirty="0">
                <a:solidFill>
                  <a:srgbClr val="098FF8"/>
                </a:solidFill>
                <a:latin typeface="MiSans" pitchFamily="34" charset="0"/>
                <a:ea typeface="MiSans" pitchFamily="34" charset="-122"/>
                <a:cs typeface="MiSans" pitchFamily="34" charset="-120"/>
              </a:rPr>
              <a:t>多语言神经机器翻译（NMT）近年来发展迅速，已成为机器翻译领域的研究热点。它能够同时处理多种语言对的翻译任务，相比单语种模型具有更高的效率和更好的资源利用能力。然而，现有的多语言NMT模型在不同语言对之间的性能差异较大，尤其是在低资源语言对上，翻译质量亟待提高。</a:t>
            </a:r>
            <a:endParaRPr lang="en-US" sz="1600" dirty="0"/>
          </a:p>
        </p:txBody>
      </p:sp>
      <p:sp>
        <p:nvSpPr>
          <p:cNvPr id="8" name="Text 5"/>
          <p:cNvSpPr/>
          <p:nvPr/>
        </p:nvSpPr>
        <p:spPr>
          <a:xfrm>
            <a:off x="7874877" y="3688711"/>
            <a:ext cx="4317123" cy="276225"/>
          </a:xfrm>
          <a:prstGeom prst="rect">
            <a:avLst/>
          </a:prstGeom>
          <a:noFill/>
          <a:ln/>
        </p:spPr>
        <p:txBody>
          <a:bodyPr wrap="square" lIns="91440" tIns="45720" rIns="91440" bIns="45720" rtlCol="0" anchor="ctr">
            <a:spAutoFit/>
          </a:bodyPr>
          <a:lstStyle/>
          <a:p>
            <a:pPr algn="ctr" indent="0" marL="0">
              <a:lnSpc>
                <a:spcPct val="100000"/>
              </a:lnSpc>
              <a:buNone/>
            </a:pPr>
            <a:r>
              <a:rPr lang="en-US" sz="1800" dirty="0">
                <a:solidFill>
                  <a:srgbClr val="098FF8"/>
                </a:solidFill>
                <a:latin typeface="MiSans" pitchFamily="34" charset="0"/>
                <a:ea typeface="MiSans" pitchFamily="34" charset="-122"/>
                <a:cs typeface="MiSans" pitchFamily="34" charset="-120"/>
              </a:rPr>
              <a:t>纯解码器架构优势与挑战</a:t>
            </a:r>
            <a:endParaRPr lang="en-US" sz="1600" dirty="0"/>
          </a:p>
        </p:txBody>
      </p:sp>
      <p:sp>
        <p:nvSpPr>
          <p:cNvPr id="9" name="Text 6"/>
          <p:cNvSpPr/>
          <p:nvPr/>
        </p:nvSpPr>
        <p:spPr>
          <a:xfrm>
            <a:off x="8324685" y="3977680"/>
            <a:ext cx="3417508" cy="2560241"/>
          </a:xfrm>
          <a:prstGeom prst="rect">
            <a:avLst/>
          </a:prstGeom>
          <a:noFill/>
          <a:ln/>
        </p:spPr>
        <p:txBody>
          <a:bodyPr wrap="square" lIns="91440" tIns="45720" rIns="91440" bIns="45720" rtlCol="0" anchor="t">
            <a:spAutoFit/>
          </a:bodyPr>
          <a:lstStyle/>
          <a:p>
            <a:pPr algn="just" indent="0" marL="0">
              <a:lnSpc>
                <a:spcPct val="150000"/>
              </a:lnSpc>
              <a:buNone/>
            </a:pPr>
            <a:r>
              <a:rPr lang="en-US" sz="1400" dirty="0">
                <a:solidFill>
                  <a:srgbClr val="098FF8"/>
                </a:solidFill>
                <a:latin typeface="MiSans" pitchFamily="34" charset="0"/>
                <a:ea typeface="MiSans" pitchFamily="34" charset="-122"/>
                <a:cs typeface="MiSans" pitchFamily="34" charset="-120"/>
              </a:rPr>
              <a:t>纯解码器架构（如GPT-style）在自然语言处理领域展现出强大的语言生成能力，其优势在于无需编码器即可直接生成目标语言文本，大大提高了翻译速度。但这种架构也面临挑战，例如在处理低资源语言对时，由于缺乏足够的训练数据，模型难以学习到有效的语言迁移能力，导致翻译性能受限。</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1524000" y="1122363"/>
            <a:ext cx="9144000" cy="2387600"/>
          </a:xfrm>
          <a:prstGeom prst="rect">
            <a:avLst/>
          </a:prstGeom>
          <a:noFill/>
          <a:ln/>
        </p:spPr>
        <p:txBody>
          <a:bodyPr wrap="square" lIns="91440" tIns="45720" rIns="91440" bIns="45720" rtlCol="0" anchor="t"/>
          <a:lstStyle/>
          <a:p>
            <a:pPr algn="l" indent="0" marL="0">
              <a:lnSpc>
                <a:spcPct val="100000"/>
              </a:lnSpc>
              <a:buNone/>
            </a:pPr>
            <a:r>
              <a:rPr lang="en-US" sz="4400" dirty="0">
                <a:solidFill>
                  <a:srgbClr val="333333"/>
                </a:solidFill>
                <a:latin typeface="MiSans" pitchFamily="34" charset="0"/>
                <a:ea typeface="MiSans" pitchFamily="34" charset="-122"/>
                <a:cs typeface="MiSans" pitchFamily="34" charset="-120"/>
              </a:rPr>
              <a:t> </a:t>
            </a:r>
            <a:endParaRPr lang="en-US" sz="1600" dirty="0"/>
          </a:p>
        </p:txBody>
      </p:sp>
      <p:sp>
        <p:nvSpPr>
          <p:cNvPr id="3" name="Text 1"/>
          <p:cNvSpPr/>
          <p:nvPr/>
        </p:nvSpPr>
        <p:spPr>
          <a:xfrm>
            <a:off x="1524000" y="3602038"/>
            <a:ext cx="9144000" cy="1655762"/>
          </a:xfrm>
          <a:prstGeom prst="rect">
            <a:avLst/>
          </a:prstGeom>
          <a:noFill/>
          <a:ln/>
        </p:spPr>
        <p:txBody>
          <a:bodyPr wrap="square" lIns="91440" tIns="45720" rIns="91440" bIns="45720" rtlCol="0" anchor="t"/>
          <a:lstStyle/>
          <a:p>
            <a:pPr algn="l" indent="0" marL="0">
              <a:lnSpc>
                <a:spcPct val="100000"/>
              </a:lnSpc>
              <a:buNone/>
            </a:pPr>
            <a:r>
              <a:rPr lang="en-US" sz="4400" dirty="0">
                <a:solidFill>
                  <a:srgbClr val="333333"/>
                </a:solidFill>
                <a:latin typeface="MiSans" pitchFamily="34" charset="0"/>
                <a:ea typeface="MiSans" pitchFamily="34" charset="-122"/>
                <a:cs typeface="MiSans" pitchFamily="34" charset="-120"/>
              </a:rPr>
              <a:t> </a:t>
            </a:r>
            <a:endParaRPr lang="en-US" sz="1600" dirty="0"/>
          </a:p>
        </p:txBody>
      </p:sp>
      <p:pic>
        <p:nvPicPr>
          <p:cNvPr id="4" name="Image 0" descr="https://test-kimi-img.moonshot.cn/pub/slides/slides_tmpl/image/25-05-30-10:25:30-d0she6k75iks832jctig.jpeg">    </p:cNvPr>
          <p:cNvPicPr>
            <a:picLocks noChangeAspect="1"/>
          </p:cNvPicPr>
          <p:nvPr/>
        </p:nvPicPr>
        <p:blipFill>
          <a:blip r:embed="rId1"/>
          <a:srcRect l="0" r="0" t="0" b="0"/>
          <a:stretch/>
        </p:blipFill>
        <p:spPr>
          <a:xfrm>
            <a:off x="0" y="0"/>
            <a:ext cx="12192000" cy="6858000"/>
          </a:xfrm>
          <a:prstGeom prst="rect">
            <a:avLst/>
          </a:prstGeom>
        </p:spPr>
      </p:pic>
      <p:sp>
        <p:nvSpPr>
          <p:cNvPr id="5" name="Text 2"/>
          <p:cNvSpPr/>
          <p:nvPr/>
        </p:nvSpPr>
        <p:spPr>
          <a:xfrm>
            <a:off x="8001289" y="1757767"/>
            <a:ext cx="3512793" cy="617141"/>
          </a:xfrm>
          <a:prstGeom prst="rect">
            <a:avLst/>
          </a:prstGeom>
          <a:noFill/>
          <a:ln/>
        </p:spPr>
        <p:txBody>
          <a:bodyPr wrap="square" lIns="91440" tIns="45720" rIns="91440" bIns="45720" rtlCol="0" anchor="ctr">
            <a:spAutoFit/>
          </a:bodyPr>
          <a:lstStyle/>
          <a:p>
            <a:pPr algn="r" indent="0" marL="0">
              <a:lnSpc>
                <a:spcPct val="100000"/>
              </a:lnSpc>
              <a:buNone/>
            </a:pPr>
            <a:r>
              <a:rPr lang="en-US" sz="4000" b="1" dirty="0">
                <a:solidFill>
                  <a:srgbClr val="FFFFFF"/>
                </a:solidFill>
                <a:latin typeface="MiSans" pitchFamily="34" charset="0"/>
                <a:ea typeface="MiSans" pitchFamily="34" charset="-122"/>
                <a:cs typeface="MiSans" pitchFamily="34" charset="-120"/>
              </a:rPr>
              <a:t>问题定义</a:t>
            </a:r>
            <a:endParaRPr lang="en-US" sz="1600" dirty="0"/>
          </a:p>
        </p:txBody>
      </p:sp>
      <p:sp>
        <p:nvSpPr>
          <p:cNvPr id="6" name="Text 3"/>
          <p:cNvSpPr/>
          <p:nvPr/>
        </p:nvSpPr>
        <p:spPr>
          <a:xfrm>
            <a:off x="2984013" y="1321237"/>
            <a:ext cx="4317123" cy="303411"/>
          </a:xfrm>
          <a:prstGeom prst="rect">
            <a:avLst/>
          </a:prstGeom>
          <a:noFill/>
          <a:ln/>
        </p:spPr>
        <p:txBody>
          <a:bodyPr wrap="square" lIns="91440" tIns="45720" rIns="91440" bIns="45720" rtlCol="0" anchor="ctr">
            <a:spAutoFit/>
          </a:bodyPr>
          <a:lstStyle/>
          <a:p>
            <a:pPr algn="ctr" indent="0" marL="0">
              <a:lnSpc>
                <a:spcPct val="100000"/>
              </a:lnSpc>
              <a:buNone/>
            </a:pPr>
            <a:r>
              <a:rPr lang="en-US" sz="2000" dirty="0">
                <a:solidFill>
                  <a:srgbClr val="098FF8"/>
                </a:solidFill>
                <a:latin typeface="MiSans" pitchFamily="34" charset="0"/>
                <a:ea typeface="MiSans" pitchFamily="34" charset="-122"/>
                <a:cs typeface="MiSans" pitchFamily="34" charset="-120"/>
              </a:rPr>
              <a:t>低资源语言对迁移瓶颈</a:t>
            </a:r>
            <a:endParaRPr lang="en-US" sz="1600" dirty="0"/>
          </a:p>
        </p:txBody>
      </p:sp>
      <p:sp>
        <p:nvSpPr>
          <p:cNvPr id="7" name="Text 4"/>
          <p:cNvSpPr/>
          <p:nvPr/>
        </p:nvSpPr>
        <p:spPr>
          <a:xfrm>
            <a:off x="2812297" y="1695646"/>
            <a:ext cx="4954848" cy="1600200"/>
          </a:xfrm>
          <a:prstGeom prst="rect">
            <a:avLst/>
          </a:prstGeom>
          <a:noFill/>
          <a:ln/>
        </p:spPr>
        <p:txBody>
          <a:bodyPr wrap="square" lIns="91440" tIns="45720" rIns="91440" bIns="45720" rtlCol="0" anchor="t">
            <a:spAutoFit/>
          </a:bodyPr>
          <a:lstStyle/>
          <a:p>
            <a:pPr algn="just" indent="0" marL="0">
              <a:lnSpc>
                <a:spcPct val="150000"/>
              </a:lnSpc>
              <a:buNone/>
            </a:pPr>
            <a:r>
              <a:rPr lang="en-US" sz="1400" dirty="0">
                <a:solidFill>
                  <a:srgbClr val="098FF8"/>
                </a:solidFill>
                <a:latin typeface="MiSans" pitchFamily="34" charset="0"/>
                <a:ea typeface="MiSans" pitchFamily="34" charset="-122"/>
                <a:cs typeface="MiSans" pitchFamily="34" charset="-120"/>
              </a:rPr>
              <a:t>在多语言NMT中，低资源语言对的翻译性能通常较差。这是因为低资源语言对的训练数据有限，模型难以从中学习到足够的语言特征和翻译模式。此外，低资源语言的语法结构、词汇丰富度等与高资源语言存在较大差异，进一步增加了迁移的难度。</a:t>
            </a:r>
            <a:endParaRPr lang="en-US" sz="1600" dirty="0"/>
          </a:p>
        </p:txBody>
      </p:sp>
      <p:sp>
        <p:nvSpPr>
          <p:cNvPr id="8" name="Text 5"/>
          <p:cNvSpPr/>
          <p:nvPr/>
        </p:nvSpPr>
        <p:spPr>
          <a:xfrm>
            <a:off x="4660413" y="3987737"/>
            <a:ext cx="4317123" cy="303411"/>
          </a:xfrm>
          <a:prstGeom prst="rect">
            <a:avLst/>
          </a:prstGeom>
          <a:noFill/>
          <a:ln/>
        </p:spPr>
        <p:txBody>
          <a:bodyPr wrap="square" lIns="91440" tIns="45720" rIns="91440" bIns="45720" rtlCol="0" anchor="ctr">
            <a:spAutoFit/>
          </a:bodyPr>
          <a:lstStyle/>
          <a:p>
            <a:pPr algn="ctr" indent="0" marL="0">
              <a:lnSpc>
                <a:spcPct val="100000"/>
              </a:lnSpc>
              <a:buNone/>
            </a:pPr>
            <a:r>
              <a:rPr lang="en-US" sz="2000" dirty="0">
                <a:solidFill>
                  <a:srgbClr val="098FF8"/>
                </a:solidFill>
                <a:latin typeface="MiSans" pitchFamily="34" charset="0"/>
                <a:ea typeface="MiSans" pitchFamily="34" charset="-122"/>
                <a:cs typeface="MiSans" pitchFamily="34" charset="-120"/>
              </a:rPr>
              <a:t>零样本/少样本翻译性能限制</a:t>
            </a:r>
            <a:endParaRPr lang="en-US" sz="1600" dirty="0"/>
          </a:p>
        </p:txBody>
      </p:sp>
      <p:sp>
        <p:nvSpPr>
          <p:cNvPr id="9" name="Text 6"/>
          <p:cNvSpPr/>
          <p:nvPr/>
        </p:nvSpPr>
        <p:spPr>
          <a:xfrm>
            <a:off x="4488697" y="4362146"/>
            <a:ext cx="4954848" cy="1920081"/>
          </a:xfrm>
          <a:prstGeom prst="rect">
            <a:avLst/>
          </a:prstGeom>
          <a:noFill/>
          <a:ln/>
        </p:spPr>
        <p:txBody>
          <a:bodyPr wrap="square" lIns="91440" tIns="45720" rIns="91440" bIns="45720" rtlCol="0" anchor="t">
            <a:spAutoFit/>
          </a:bodyPr>
          <a:lstStyle/>
          <a:p>
            <a:pPr algn="just" indent="0" marL="0">
              <a:lnSpc>
                <a:spcPct val="150000"/>
              </a:lnSpc>
              <a:buNone/>
            </a:pPr>
            <a:r>
              <a:rPr lang="en-US" sz="1400" dirty="0">
                <a:solidFill>
                  <a:srgbClr val="098FF8"/>
                </a:solidFill>
                <a:latin typeface="MiSans" pitchFamily="34" charset="0"/>
                <a:ea typeface="MiSans" pitchFamily="34" charset="-122"/>
                <a:cs typeface="MiSans" pitchFamily="34" charset="-120"/>
              </a:rPr>
              <a:t>零样本和少样本翻译是多语言NMT中的重要应用场景，但在这些场景下，模型的性能往往受到较大限制。零样本翻译是指模型在没有目标语言对的训练数据的情况下进行翻译，而少样本翻译则只有少量的目标语言对数据可供训练。由于缺乏足够的监督信号，模型难以准确地生成目标语言文本，导致翻译质量不高。</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1524000" y="1122363"/>
            <a:ext cx="9144000" cy="2387600"/>
          </a:xfrm>
          <a:prstGeom prst="rect">
            <a:avLst/>
          </a:prstGeom>
          <a:noFill/>
          <a:ln/>
        </p:spPr>
        <p:txBody>
          <a:bodyPr wrap="square" lIns="91440" tIns="45720" rIns="91440" bIns="45720" rtlCol="0" anchor="t"/>
          <a:lstStyle/>
          <a:p>
            <a:pPr algn="l" indent="0" marL="0">
              <a:lnSpc>
                <a:spcPct val="100000"/>
              </a:lnSpc>
              <a:buNone/>
            </a:pPr>
            <a:r>
              <a:rPr lang="en-US" sz="4400" dirty="0">
                <a:solidFill>
                  <a:srgbClr val="333333"/>
                </a:solidFill>
                <a:latin typeface="MiSans" pitchFamily="34" charset="0"/>
                <a:ea typeface="MiSans" pitchFamily="34" charset="-122"/>
                <a:cs typeface="MiSans" pitchFamily="34" charset="-120"/>
              </a:rPr>
              <a:t> </a:t>
            </a:r>
            <a:endParaRPr lang="en-US" sz="1600" dirty="0"/>
          </a:p>
        </p:txBody>
      </p:sp>
      <p:sp>
        <p:nvSpPr>
          <p:cNvPr id="3" name="Text 1"/>
          <p:cNvSpPr/>
          <p:nvPr/>
        </p:nvSpPr>
        <p:spPr>
          <a:xfrm>
            <a:off x="1524000" y="3602038"/>
            <a:ext cx="9144000" cy="1655762"/>
          </a:xfrm>
          <a:prstGeom prst="rect">
            <a:avLst/>
          </a:prstGeom>
          <a:noFill/>
          <a:ln/>
        </p:spPr>
        <p:txBody>
          <a:bodyPr wrap="square" lIns="91440" tIns="45720" rIns="91440" bIns="45720" rtlCol="0" anchor="t"/>
          <a:lstStyle/>
          <a:p>
            <a:pPr algn="l" indent="0" marL="0">
              <a:lnSpc>
                <a:spcPct val="100000"/>
              </a:lnSpc>
              <a:buNone/>
            </a:pPr>
            <a:r>
              <a:rPr lang="en-US" sz="4400" dirty="0">
                <a:solidFill>
                  <a:srgbClr val="333333"/>
                </a:solidFill>
                <a:latin typeface="MiSans" pitchFamily="34" charset="0"/>
                <a:ea typeface="MiSans" pitchFamily="34" charset="-122"/>
                <a:cs typeface="MiSans" pitchFamily="34" charset="-120"/>
              </a:rPr>
              <a:t> </a:t>
            </a:r>
            <a:endParaRPr lang="en-US" sz="1600" dirty="0"/>
          </a:p>
        </p:txBody>
      </p:sp>
      <p:pic>
        <p:nvPicPr>
          <p:cNvPr id="4" name="Image 0" descr="https://test-kimi-img.moonshot.cn/pub/slides/slides_tmpl/image/25-05-30-10:25:31-d0she6s75iks832jctk0.jpeg">    </p:cNvPr>
          <p:cNvPicPr>
            <a:picLocks noChangeAspect="1"/>
          </p:cNvPicPr>
          <p:nvPr/>
        </p:nvPicPr>
        <p:blipFill>
          <a:blip r:embed="rId1"/>
          <a:srcRect l="0" r="0" t="0" b="0"/>
          <a:stretch/>
        </p:blipFill>
        <p:spPr>
          <a:xfrm>
            <a:off x="0" y="0"/>
            <a:ext cx="12192000" cy="6858000"/>
          </a:xfrm>
          <a:prstGeom prst="rect">
            <a:avLst/>
          </a:prstGeom>
        </p:spPr>
      </p:pic>
      <p:sp>
        <p:nvSpPr>
          <p:cNvPr id="5" name="Text 2"/>
          <p:cNvSpPr/>
          <p:nvPr/>
        </p:nvSpPr>
        <p:spPr>
          <a:xfrm>
            <a:off x="1618981" y="1448243"/>
            <a:ext cx="8413530" cy="617141"/>
          </a:xfrm>
          <a:prstGeom prst="rect">
            <a:avLst/>
          </a:prstGeom>
          <a:noFill/>
          <a:ln/>
        </p:spPr>
        <p:txBody>
          <a:bodyPr wrap="square" lIns="91440" tIns="45720" rIns="91440" bIns="45720" rtlCol="0" anchor="ctr">
            <a:spAutoFit/>
          </a:bodyPr>
          <a:lstStyle/>
          <a:p>
            <a:pPr algn="ctr" indent="0" marL="0">
              <a:lnSpc>
                <a:spcPct val="100000"/>
              </a:lnSpc>
              <a:buNone/>
            </a:pPr>
            <a:r>
              <a:rPr lang="en-US" sz="4000" b="1" dirty="0">
                <a:solidFill>
                  <a:srgbClr val="098FF8"/>
                </a:solidFill>
                <a:latin typeface="MiSans" pitchFamily="34" charset="0"/>
                <a:ea typeface="MiSans" pitchFamily="34" charset="-122"/>
                <a:cs typeface="MiSans" pitchFamily="34" charset="-120"/>
              </a:rPr>
              <a:t>研究目标</a:t>
            </a:r>
            <a:endParaRPr lang="en-US" sz="1600" dirty="0"/>
          </a:p>
        </p:txBody>
      </p:sp>
      <p:sp>
        <p:nvSpPr>
          <p:cNvPr id="6" name="Text 3"/>
          <p:cNvSpPr/>
          <p:nvPr/>
        </p:nvSpPr>
        <p:spPr>
          <a:xfrm>
            <a:off x="1239690" y="3421342"/>
            <a:ext cx="4317123" cy="303411"/>
          </a:xfrm>
          <a:prstGeom prst="rect">
            <a:avLst/>
          </a:prstGeom>
          <a:noFill/>
          <a:ln/>
        </p:spPr>
        <p:txBody>
          <a:bodyPr wrap="square" lIns="91440" tIns="45720" rIns="91440" bIns="45720" rtlCol="0" anchor="ctr">
            <a:spAutoFit/>
          </a:bodyPr>
          <a:lstStyle/>
          <a:p>
            <a:pPr algn="ctr" indent="0" marL="0">
              <a:lnSpc>
                <a:spcPct val="100000"/>
              </a:lnSpc>
              <a:buNone/>
            </a:pPr>
            <a:r>
              <a:rPr lang="en-US" sz="2000" dirty="0">
                <a:solidFill>
                  <a:srgbClr val="FFFFFF"/>
                </a:solidFill>
                <a:latin typeface="MiSans" pitchFamily="34" charset="0"/>
                <a:ea typeface="MiSans" pitchFamily="34" charset="-122"/>
                <a:cs typeface="MiSans" pitchFamily="34" charset="-120"/>
              </a:rPr>
              <a:t>提升跨语言参数共享效率</a:t>
            </a:r>
            <a:endParaRPr lang="en-US" sz="1600" dirty="0"/>
          </a:p>
        </p:txBody>
      </p:sp>
      <p:sp>
        <p:nvSpPr>
          <p:cNvPr id="7" name="Text 4"/>
          <p:cNvSpPr/>
          <p:nvPr/>
        </p:nvSpPr>
        <p:spPr>
          <a:xfrm>
            <a:off x="1334015" y="3795751"/>
            <a:ext cx="4128472" cy="1600200"/>
          </a:xfrm>
          <a:prstGeom prst="rect">
            <a:avLst/>
          </a:prstGeom>
          <a:noFill/>
          <a:ln/>
        </p:spPr>
        <p:txBody>
          <a:bodyPr wrap="square" lIns="91440" tIns="45720" rIns="91440" bIns="45720" rtlCol="0" anchor="t">
            <a:spAutoFit/>
          </a:bodyPr>
          <a:lstStyle/>
          <a:p>
            <a:pPr algn="just" indent="0" marL="0">
              <a:lnSpc>
                <a:spcPct val="150000"/>
              </a:lnSpc>
              <a:buNone/>
            </a:pPr>
            <a:r>
              <a:rPr lang="en-US" sz="1400" dirty="0">
                <a:solidFill>
                  <a:srgbClr val="FFFFFF"/>
                </a:solidFill>
                <a:latin typeface="MiSans" pitchFamily="34" charset="0"/>
                <a:ea typeface="MiSans" pitchFamily="34" charset="-122"/>
                <a:cs typeface="MiSans" pitchFamily="34" charset="-120"/>
              </a:rPr>
              <a:t>通过知识蒸馏技术，将多语种教师模型的知识迁移到纯解码器学生模型中，提高跨语言参数共享的效率。知识蒸馏能够使学生模型学习到教师模型的软输出和中间特征，从而更好地理解和生成不同语言的文本。</a:t>
            </a:r>
            <a:endParaRPr lang="en-US" sz="1600" dirty="0"/>
          </a:p>
        </p:txBody>
      </p:sp>
      <p:sp>
        <p:nvSpPr>
          <p:cNvPr id="8" name="Text 5"/>
          <p:cNvSpPr/>
          <p:nvPr/>
        </p:nvSpPr>
        <p:spPr>
          <a:xfrm>
            <a:off x="6316325" y="3402386"/>
            <a:ext cx="4317123" cy="303411"/>
          </a:xfrm>
          <a:prstGeom prst="rect">
            <a:avLst/>
          </a:prstGeom>
          <a:noFill/>
          <a:ln/>
        </p:spPr>
        <p:txBody>
          <a:bodyPr wrap="square" lIns="91440" tIns="45720" rIns="91440" bIns="45720" rtlCol="0" anchor="ctr">
            <a:spAutoFit/>
          </a:bodyPr>
          <a:lstStyle/>
          <a:p>
            <a:pPr algn="ctr" indent="0" marL="0">
              <a:lnSpc>
                <a:spcPct val="100000"/>
              </a:lnSpc>
              <a:buNone/>
            </a:pPr>
            <a:r>
              <a:rPr lang="en-US" sz="2000" dirty="0">
                <a:solidFill>
                  <a:srgbClr val="FFFFFF"/>
                </a:solidFill>
                <a:latin typeface="MiSans" pitchFamily="34" charset="0"/>
                <a:ea typeface="MiSans" pitchFamily="34" charset="-122"/>
                <a:cs typeface="MiSans" pitchFamily="34" charset="-120"/>
              </a:rPr>
              <a:t>改善低资源语言迁移表现</a:t>
            </a:r>
            <a:endParaRPr lang="en-US" sz="1600" dirty="0"/>
          </a:p>
        </p:txBody>
      </p:sp>
      <p:sp>
        <p:nvSpPr>
          <p:cNvPr id="9" name="Text 6"/>
          <p:cNvSpPr/>
          <p:nvPr/>
        </p:nvSpPr>
        <p:spPr>
          <a:xfrm>
            <a:off x="5997462" y="3776795"/>
            <a:ext cx="4954848" cy="1280120"/>
          </a:xfrm>
          <a:prstGeom prst="rect">
            <a:avLst/>
          </a:prstGeom>
          <a:noFill/>
          <a:ln/>
        </p:spPr>
        <p:txBody>
          <a:bodyPr wrap="square" lIns="91440" tIns="45720" rIns="91440" bIns="45720" rtlCol="0" anchor="t">
            <a:spAutoFit/>
          </a:bodyPr>
          <a:lstStyle/>
          <a:p>
            <a:pPr algn="just" indent="0" marL="0">
              <a:lnSpc>
                <a:spcPct val="150000"/>
              </a:lnSpc>
              <a:buNone/>
            </a:pPr>
            <a:r>
              <a:rPr lang="en-US" sz="1400" dirty="0">
                <a:solidFill>
                  <a:srgbClr val="FFFFFF"/>
                </a:solidFill>
                <a:latin typeface="MiSans" pitchFamily="34" charset="0"/>
                <a:ea typeface="MiSans" pitchFamily="34" charset="-122"/>
                <a:cs typeface="MiSans" pitchFamily="34" charset="-120"/>
              </a:rPr>
              <a:t>采用动态温度调度和语言感知适配器等方法，针对低资源语言对进行优化，改善其在纯解码器架构下的迁移表现。动态温度调度可以根据语言对的资源水平调整蒸馏过程中的温度参数，使模型在不同资源条件下都能获得更好的学习效果。</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1524000" y="1122363"/>
            <a:ext cx="9144000" cy="2387600"/>
          </a:xfrm>
          <a:prstGeom prst="rect">
            <a:avLst/>
          </a:prstGeom>
          <a:noFill/>
          <a:ln/>
        </p:spPr>
        <p:txBody>
          <a:bodyPr wrap="square" lIns="91440" tIns="45720" rIns="91440" bIns="45720" rtlCol="0" anchor="t"/>
          <a:lstStyle/>
          <a:p>
            <a:pPr algn="l" indent="0" marL="0">
              <a:lnSpc>
                <a:spcPct val="100000"/>
              </a:lnSpc>
              <a:buNone/>
            </a:pPr>
            <a:r>
              <a:rPr lang="en-US" sz="4400" dirty="0">
                <a:solidFill>
                  <a:srgbClr val="333333"/>
                </a:solidFill>
                <a:latin typeface="MiSans" pitchFamily="34" charset="0"/>
                <a:ea typeface="MiSans" pitchFamily="34" charset="-122"/>
                <a:cs typeface="MiSans" pitchFamily="34" charset="-120"/>
              </a:rPr>
              <a:t> </a:t>
            </a:r>
            <a:endParaRPr lang="en-US" sz="1600" dirty="0"/>
          </a:p>
        </p:txBody>
      </p:sp>
      <p:sp>
        <p:nvSpPr>
          <p:cNvPr id="3" name="Text 1"/>
          <p:cNvSpPr/>
          <p:nvPr/>
        </p:nvSpPr>
        <p:spPr>
          <a:xfrm>
            <a:off x="1524000" y="3602038"/>
            <a:ext cx="9144000" cy="1655762"/>
          </a:xfrm>
          <a:prstGeom prst="rect">
            <a:avLst/>
          </a:prstGeom>
          <a:noFill/>
          <a:ln/>
        </p:spPr>
        <p:txBody>
          <a:bodyPr wrap="square" lIns="91440" tIns="45720" rIns="91440" bIns="45720" rtlCol="0" anchor="t"/>
          <a:lstStyle/>
          <a:p>
            <a:pPr algn="l" indent="0" marL="0">
              <a:lnSpc>
                <a:spcPct val="100000"/>
              </a:lnSpc>
              <a:buNone/>
            </a:pPr>
            <a:r>
              <a:rPr lang="en-US" sz="4400" dirty="0">
                <a:solidFill>
                  <a:srgbClr val="333333"/>
                </a:solidFill>
                <a:latin typeface="MiSans" pitchFamily="34" charset="0"/>
                <a:ea typeface="MiSans" pitchFamily="34" charset="-122"/>
                <a:cs typeface="MiSans" pitchFamily="34" charset="-120"/>
              </a:rPr>
              <a:t> </a:t>
            </a:r>
            <a:endParaRPr lang="en-US" sz="1600" dirty="0"/>
          </a:p>
        </p:txBody>
      </p:sp>
      <p:pic>
        <p:nvPicPr>
          <p:cNvPr id="4" name="Image 0" descr="https://test-kimi-img.moonshot.cn/pub/slides/slides_tmpl/image/25-05-30-10:25:24-d0she5475iks832jct9g.jpeg">    </p:cNvPr>
          <p:cNvPicPr>
            <a:picLocks noChangeAspect="1"/>
          </p:cNvPicPr>
          <p:nvPr/>
        </p:nvPicPr>
        <p:blipFill>
          <a:blip r:embed="rId1"/>
          <a:srcRect l="0" r="0" t="0" b="0"/>
          <a:stretch/>
        </p:blipFill>
        <p:spPr>
          <a:xfrm>
            <a:off x="0" y="0"/>
            <a:ext cx="12192000" cy="6858000"/>
          </a:xfrm>
          <a:prstGeom prst="rect">
            <a:avLst/>
          </a:prstGeom>
        </p:spPr>
      </p:pic>
      <p:sp>
        <p:nvSpPr>
          <p:cNvPr id="5" name="Text 2"/>
          <p:cNvSpPr/>
          <p:nvPr/>
        </p:nvSpPr>
        <p:spPr>
          <a:xfrm>
            <a:off x="830316" y="4129260"/>
            <a:ext cx="4211584" cy="562570"/>
          </a:xfrm>
          <a:prstGeom prst="rect">
            <a:avLst/>
          </a:prstGeom>
          <a:noFill/>
          <a:ln/>
        </p:spPr>
        <p:txBody>
          <a:bodyPr wrap="square" lIns="91440" tIns="45720" rIns="91440" bIns="45720" rtlCol="0" anchor="t">
            <a:spAutoFit/>
          </a:bodyPr>
          <a:lstStyle/>
          <a:p>
            <a:pPr algn="just" indent="0" marL="0">
              <a:lnSpc>
                <a:spcPct val="100000"/>
              </a:lnSpc>
              <a:buNone/>
            </a:pPr>
            <a:r>
              <a:rPr lang="en-US" sz="3600" dirty="0">
                <a:solidFill>
                  <a:srgbClr val="FFFFFF"/>
                </a:solidFill>
                <a:latin typeface="MiSans" pitchFamily="34" charset="0"/>
                <a:ea typeface="MiSans" pitchFamily="34" charset="-122"/>
                <a:cs typeface="MiSans" pitchFamily="34" charset="-120"/>
              </a:rPr>
              <a:t>相关工作</a:t>
            </a:r>
            <a:endParaRPr lang="en-US" sz="1600" dirty="0"/>
          </a:p>
        </p:txBody>
      </p:sp>
      <p:sp>
        <p:nvSpPr>
          <p:cNvPr id="6" name="Text 3"/>
          <p:cNvSpPr/>
          <p:nvPr/>
        </p:nvSpPr>
        <p:spPr>
          <a:xfrm>
            <a:off x="639816" y="1311662"/>
            <a:ext cx="3271784" cy="3067248"/>
          </a:xfrm>
          <a:prstGeom prst="rect">
            <a:avLst/>
          </a:prstGeom>
          <a:noFill/>
          <a:ln/>
        </p:spPr>
        <p:txBody>
          <a:bodyPr wrap="square" lIns="91440" tIns="45720" rIns="91440" bIns="45720" rtlCol="0" anchor="t">
            <a:spAutoFit/>
          </a:bodyPr>
          <a:lstStyle/>
          <a:p>
            <a:pPr indent="0" marL="0">
              <a:lnSpc>
                <a:spcPct val="100000"/>
              </a:lnSpc>
              <a:buNone/>
            </a:pPr>
            <a:r>
              <a:rPr lang="en-US" sz="19900" dirty="0">
                <a:solidFill>
                  <a:srgbClr val="FFFFFF"/>
                </a:solidFill>
                <a:latin typeface="MiSans" pitchFamily="34" charset="0"/>
                <a:ea typeface="MiSans" pitchFamily="34" charset="-122"/>
                <a:cs typeface="MiSans" pitchFamily="34" charset="-120"/>
              </a:rPr>
              <a:t>2</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1524000" y="1122363"/>
            <a:ext cx="9144000" cy="2387600"/>
          </a:xfrm>
          <a:prstGeom prst="rect">
            <a:avLst/>
          </a:prstGeom>
          <a:noFill/>
          <a:ln/>
        </p:spPr>
        <p:txBody>
          <a:bodyPr wrap="square" lIns="91440" tIns="45720" rIns="91440" bIns="45720" rtlCol="0" anchor="t"/>
          <a:lstStyle/>
          <a:p>
            <a:pPr algn="l" indent="0" marL="0">
              <a:lnSpc>
                <a:spcPct val="100000"/>
              </a:lnSpc>
              <a:buNone/>
            </a:pPr>
            <a:r>
              <a:rPr lang="en-US" sz="4400" dirty="0">
                <a:solidFill>
                  <a:srgbClr val="333333"/>
                </a:solidFill>
                <a:latin typeface="MiSans" pitchFamily="34" charset="0"/>
                <a:ea typeface="MiSans" pitchFamily="34" charset="-122"/>
                <a:cs typeface="MiSans" pitchFamily="34" charset="-120"/>
              </a:rPr>
              <a:t> </a:t>
            </a:r>
            <a:endParaRPr lang="en-US" sz="1600" dirty="0"/>
          </a:p>
        </p:txBody>
      </p:sp>
      <p:sp>
        <p:nvSpPr>
          <p:cNvPr id="3" name="Text 1"/>
          <p:cNvSpPr/>
          <p:nvPr/>
        </p:nvSpPr>
        <p:spPr>
          <a:xfrm>
            <a:off x="1524000" y="3602038"/>
            <a:ext cx="9144000" cy="1655762"/>
          </a:xfrm>
          <a:prstGeom prst="rect">
            <a:avLst/>
          </a:prstGeom>
          <a:noFill/>
          <a:ln/>
        </p:spPr>
        <p:txBody>
          <a:bodyPr wrap="square" lIns="91440" tIns="45720" rIns="91440" bIns="45720" rtlCol="0" anchor="t"/>
          <a:lstStyle/>
          <a:p>
            <a:pPr algn="l" indent="0" marL="0">
              <a:lnSpc>
                <a:spcPct val="100000"/>
              </a:lnSpc>
              <a:buNone/>
            </a:pPr>
            <a:r>
              <a:rPr lang="en-US" sz="4400" dirty="0">
                <a:solidFill>
                  <a:srgbClr val="333333"/>
                </a:solidFill>
                <a:latin typeface="MiSans" pitchFamily="34" charset="0"/>
                <a:ea typeface="MiSans" pitchFamily="34" charset="-122"/>
                <a:cs typeface="MiSans" pitchFamily="34" charset="-120"/>
              </a:rPr>
              <a:t> </a:t>
            </a:r>
            <a:endParaRPr lang="en-US" sz="1600" dirty="0"/>
          </a:p>
        </p:txBody>
      </p:sp>
      <p:pic>
        <p:nvPicPr>
          <p:cNvPr id="4" name="Image 0" descr="https://test-kimi-img.moonshot.cn/pub/slides/slides_tmpl/image/25-05-30-10:25:32-d0she7475iks832jctkg.jpeg">    </p:cNvPr>
          <p:cNvPicPr>
            <a:picLocks noChangeAspect="1"/>
          </p:cNvPicPr>
          <p:nvPr/>
        </p:nvPicPr>
        <p:blipFill>
          <a:blip r:embed="rId1"/>
          <a:srcRect l="0" r="0" t="0" b="0"/>
          <a:stretch/>
        </p:blipFill>
        <p:spPr>
          <a:xfrm>
            <a:off x="0" y="0"/>
            <a:ext cx="12192000" cy="6858000"/>
          </a:xfrm>
          <a:prstGeom prst="rect">
            <a:avLst/>
          </a:prstGeom>
        </p:spPr>
      </p:pic>
      <p:sp>
        <p:nvSpPr>
          <p:cNvPr id="5" name="Text 2"/>
          <p:cNvSpPr/>
          <p:nvPr/>
        </p:nvSpPr>
        <p:spPr>
          <a:xfrm>
            <a:off x="4719145" y="4185289"/>
            <a:ext cx="2794190" cy="1978620"/>
          </a:xfrm>
          <a:prstGeom prst="rect">
            <a:avLst/>
          </a:prstGeom>
          <a:noFill/>
          <a:ln/>
        </p:spPr>
        <p:txBody>
          <a:bodyPr wrap="square" lIns="91440" tIns="45720" rIns="91440" bIns="45720" rtlCol="0" anchor="ctr">
            <a:spAutoFit/>
          </a:bodyPr>
          <a:lstStyle/>
          <a:p>
            <a:pPr algn="ctr" indent="0" marL="0">
              <a:lnSpc>
                <a:spcPct val="100000"/>
              </a:lnSpc>
              <a:buNone/>
            </a:pPr>
            <a:r>
              <a:rPr lang="en-US" sz="4000" b="1" dirty="0">
                <a:solidFill>
                  <a:srgbClr val="FFFFFF"/>
                </a:solidFill>
                <a:latin typeface="MiSans" pitchFamily="34" charset="0"/>
                <a:ea typeface="MiSans" pitchFamily="34" charset="-122"/>
                <a:cs typeface="MiSans" pitchFamily="34" charset="-120"/>
              </a:rPr>
              <a:t>多语言NMT架构对比</a:t>
            </a:r>
            <a:endParaRPr lang="en-US" sz="1600" dirty="0"/>
          </a:p>
        </p:txBody>
      </p:sp>
      <p:sp>
        <p:nvSpPr>
          <p:cNvPr id="6" name="Text 3"/>
          <p:cNvSpPr/>
          <p:nvPr/>
        </p:nvSpPr>
        <p:spPr>
          <a:xfrm>
            <a:off x="277138" y="729760"/>
            <a:ext cx="4317123" cy="303411"/>
          </a:xfrm>
          <a:prstGeom prst="rect">
            <a:avLst/>
          </a:prstGeom>
          <a:noFill/>
          <a:ln/>
        </p:spPr>
        <p:txBody>
          <a:bodyPr wrap="square" lIns="91440" tIns="45720" rIns="91440" bIns="45720" rtlCol="0" anchor="ctr">
            <a:spAutoFit/>
          </a:bodyPr>
          <a:lstStyle/>
          <a:p>
            <a:pPr algn="ctr" indent="0" marL="0">
              <a:lnSpc>
                <a:spcPct val="100000"/>
              </a:lnSpc>
              <a:buNone/>
            </a:pPr>
            <a:r>
              <a:rPr lang="en-US" sz="2000" dirty="0">
                <a:solidFill>
                  <a:srgbClr val="FFFFFF"/>
                </a:solidFill>
                <a:latin typeface="MiSans" pitchFamily="34" charset="0"/>
                <a:ea typeface="MiSans" pitchFamily="34" charset="-122"/>
                <a:cs typeface="MiSans" pitchFamily="34" charset="-120"/>
              </a:rPr>
              <a:t>编码器-解码器架构</a:t>
            </a:r>
            <a:endParaRPr lang="en-US" sz="1600" dirty="0"/>
          </a:p>
        </p:txBody>
      </p:sp>
      <p:sp>
        <p:nvSpPr>
          <p:cNvPr id="7" name="Text 4"/>
          <p:cNvSpPr/>
          <p:nvPr/>
        </p:nvSpPr>
        <p:spPr>
          <a:xfrm>
            <a:off x="371463" y="1104169"/>
            <a:ext cx="4128472" cy="1920081"/>
          </a:xfrm>
          <a:prstGeom prst="rect">
            <a:avLst/>
          </a:prstGeom>
          <a:noFill/>
          <a:ln/>
        </p:spPr>
        <p:txBody>
          <a:bodyPr wrap="square" lIns="91440" tIns="45720" rIns="91440" bIns="45720" rtlCol="0" anchor="t">
            <a:spAutoFit/>
          </a:bodyPr>
          <a:lstStyle/>
          <a:p>
            <a:pPr algn="just" indent="0" marL="0">
              <a:lnSpc>
                <a:spcPct val="150000"/>
              </a:lnSpc>
              <a:buNone/>
            </a:pPr>
            <a:r>
              <a:rPr lang="en-US" sz="1400" dirty="0">
                <a:solidFill>
                  <a:srgbClr val="FFFFFF"/>
                </a:solidFill>
                <a:latin typeface="MiSans" pitchFamily="34" charset="0"/>
                <a:ea typeface="MiSans" pitchFamily="34" charset="-122"/>
                <a:cs typeface="MiSans" pitchFamily="34" charset="-120"/>
              </a:rPr>
              <a:t>编码器-解码器架构是传统的NMT架构，编码器将源语言文本编码为上下文表示，解码器根据该表示生成目标语言文本。这种架构在多语言NMT中广泛应用，能够有效地处理不同语言对的翻译任务。然而，其缺点是模型结构相对复杂，训练和推理速度较慢。</a:t>
            </a:r>
            <a:endParaRPr lang="en-US" sz="1600" dirty="0"/>
          </a:p>
        </p:txBody>
      </p:sp>
      <p:sp>
        <p:nvSpPr>
          <p:cNvPr id="8" name="Text 5"/>
          <p:cNvSpPr/>
          <p:nvPr/>
        </p:nvSpPr>
        <p:spPr>
          <a:xfrm>
            <a:off x="7741269" y="4046816"/>
            <a:ext cx="4317123" cy="303411"/>
          </a:xfrm>
          <a:prstGeom prst="rect">
            <a:avLst/>
          </a:prstGeom>
          <a:noFill/>
          <a:ln/>
        </p:spPr>
        <p:txBody>
          <a:bodyPr wrap="square" lIns="91440" tIns="45720" rIns="91440" bIns="45720" rtlCol="0" anchor="ctr">
            <a:spAutoFit/>
          </a:bodyPr>
          <a:lstStyle/>
          <a:p>
            <a:pPr algn="ctr" indent="0" marL="0">
              <a:lnSpc>
                <a:spcPct val="100000"/>
              </a:lnSpc>
              <a:buNone/>
            </a:pPr>
            <a:r>
              <a:rPr lang="en-US" sz="2000" dirty="0">
                <a:solidFill>
                  <a:srgbClr val="098FF8"/>
                </a:solidFill>
                <a:latin typeface="MiSans" pitchFamily="34" charset="0"/>
                <a:ea typeface="MiSans" pitchFamily="34" charset="-122"/>
                <a:cs typeface="MiSans" pitchFamily="34" charset="-120"/>
              </a:rPr>
              <a:t>纯解码器架构</a:t>
            </a:r>
            <a:endParaRPr lang="en-US" sz="1600" dirty="0"/>
          </a:p>
        </p:txBody>
      </p:sp>
      <p:sp>
        <p:nvSpPr>
          <p:cNvPr id="9" name="Text 6"/>
          <p:cNvSpPr/>
          <p:nvPr/>
        </p:nvSpPr>
        <p:spPr>
          <a:xfrm>
            <a:off x="7835594" y="4421225"/>
            <a:ext cx="4128472" cy="1600200"/>
          </a:xfrm>
          <a:prstGeom prst="rect">
            <a:avLst/>
          </a:prstGeom>
          <a:noFill/>
          <a:ln/>
        </p:spPr>
        <p:txBody>
          <a:bodyPr wrap="square" lIns="91440" tIns="45720" rIns="91440" bIns="45720" rtlCol="0" anchor="t">
            <a:spAutoFit/>
          </a:bodyPr>
          <a:lstStyle/>
          <a:p>
            <a:pPr algn="just" indent="0" marL="0">
              <a:lnSpc>
                <a:spcPct val="150000"/>
              </a:lnSpc>
              <a:buNone/>
            </a:pPr>
            <a:r>
              <a:rPr lang="en-US" sz="1400" dirty="0">
                <a:solidFill>
                  <a:srgbClr val="098FF8"/>
                </a:solidFill>
                <a:latin typeface="MiSans" pitchFamily="34" charset="0"/>
                <a:ea typeface="MiSans" pitchFamily="34" charset="-122"/>
                <a:cs typeface="MiSans" pitchFamily="34" charset="-120"/>
              </a:rPr>
              <a:t>纯解码器架构（如GPT-style）摒弃了编码器，直接根据输入的上下文信息生成目标语言文本。这种架构具有生成速度快、模型结构简单等优点，但在处理低资源语言对时，由于缺乏编码器对源语言的编码，其语言迁移能力相对较弱。</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1524000" y="1122363"/>
            <a:ext cx="9144000" cy="2387600"/>
          </a:xfrm>
          <a:prstGeom prst="rect">
            <a:avLst/>
          </a:prstGeom>
          <a:noFill/>
          <a:ln/>
        </p:spPr>
        <p:txBody>
          <a:bodyPr wrap="square" lIns="91440" tIns="45720" rIns="91440" bIns="45720" rtlCol="0" anchor="t"/>
          <a:lstStyle/>
          <a:p>
            <a:pPr algn="l" indent="0" marL="0">
              <a:lnSpc>
                <a:spcPct val="100000"/>
              </a:lnSpc>
              <a:buNone/>
            </a:pPr>
            <a:r>
              <a:rPr lang="en-US" sz="4400" dirty="0">
                <a:solidFill>
                  <a:srgbClr val="333333"/>
                </a:solidFill>
                <a:latin typeface="MiSans" pitchFamily="34" charset="0"/>
                <a:ea typeface="MiSans" pitchFamily="34" charset="-122"/>
                <a:cs typeface="MiSans" pitchFamily="34" charset="-120"/>
              </a:rPr>
              <a:t> </a:t>
            </a:r>
            <a:endParaRPr lang="en-US" sz="1600" dirty="0"/>
          </a:p>
        </p:txBody>
      </p:sp>
      <p:sp>
        <p:nvSpPr>
          <p:cNvPr id="3" name="Text 1"/>
          <p:cNvSpPr/>
          <p:nvPr/>
        </p:nvSpPr>
        <p:spPr>
          <a:xfrm>
            <a:off x="1524000" y="3602038"/>
            <a:ext cx="9144000" cy="1655762"/>
          </a:xfrm>
          <a:prstGeom prst="rect">
            <a:avLst/>
          </a:prstGeom>
          <a:noFill/>
          <a:ln/>
        </p:spPr>
        <p:txBody>
          <a:bodyPr wrap="square" lIns="91440" tIns="45720" rIns="91440" bIns="45720" rtlCol="0" anchor="t"/>
          <a:lstStyle/>
          <a:p>
            <a:pPr algn="l" indent="0" marL="0">
              <a:lnSpc>
                <a:spcPct val="100000"/>
              </a:lnSpc>
              <a:buNone/>
            </a:pPr>
            <a:r>
              <a:rPr lang="en-US" sz="4400" dirty="0">
                <a:solidFill>
                  <a:srgbClr val="333333"/>
                </a:solidFill>
                <a:latin typeface="MiSans" pitchFamily="34" charset="0"/>
                <a:ea typeface="MiSans" pitchFamily="34" charset="-122"/>
                <a:cs typeface="MiSans" pitchFamily="34" charset="-120"/>
              </a:rPr>
              <a:t> </a:t>
            </a:r>
            <a:endParaRPr lang="en-US" sz="1600" dirty="0"/>
          </a:p>
        </p:txBody>
      </p:sp>
      <p:pic>
        <p:nvPicPr>
          <p:cNvPr id="4" name="Image 0" descr="https://test-kimi-img.moonshot.cn/pub/slides/slides_tmpl/image/25-05-30-10:25:28-d0she6475iks832jctf0.jpeg">    </p:cNvPr>
          <p:cNvPicPr>
            <a:picLocks noChangeAspect="1"/>
          </p:cNvPicPr>
          <p:nvPr/>
        </p:nvPicPr>
        <p:blipFill>
          <a:blip r:embed="rId1"/>
          <a:srcRect l="0" r="0" t="0" b="0"/>
          <a:stretch/>
        </p:blipFill>
        <p:spPr>
          <a:xfrm>
            <a:off x="0" y="0"/>
            <a:ext cx="12192000" cy="6858000"/>
          </a:xfrm>
          <a:prstGeom prst="rect">
            <a:avLst/>
          </a:prstGeom>
        </p:spPr>
      </p:pic>
      <p:sp>
        <p:nvSpPr>
          <p:cNvPr id="5" name="Text 2"/>
          <p:cNvSpPr/>
          <p:nvPr/>
        </p:nvSpPr>
        <p:spPr>
          <a:xfrm>
            <a:off x="1524000" y="4995932"/>
            <a:ext cx="8835504" cy="617141"/>
          </a:xfrm>
          <a:prstGeom prst="rect">
            <a:avLst/>
          </a:prstGeom>
          <a:noFill/>
          <a:ln/>
        </p:spPr>
        <p:txBody>
          <a:bodyPr wrap="square" lIns="91440" tIns="45720" rIns="91440" bIns="45720" rtlCol="0" anchor="ctr">
            <a:spAutoFit/>
          </a:bodyPr>
          <a:lstStyle/>
          <a:p>
            <a:pPr algn="ctr" indent="0" marL="0">
              <a:lnSpc>
                <a:spcPct val="100000"/>
              </a:lnSpc>
              <a:buNone/>
            </a:pPr>
            <a:r>
              <a:rPr lang="en-US" sz="4000" b="1" dirty="0">
                <a:solidFill>
                  <a:srgbClr val="098FF8"/>
                </a:solidFill>
                <a:latin typeface="MiSans" pitchFamily="34" charset="0"/>
                <a:ea typeface="MiSans" pitchFamily="34" charset="-122"/>
                <a:cs typeface="MiSans" pitchFamily="34" charset="-120"/>
              </a:rPr>
              <a:t>语言迁移技术</a:t>
            </a:r>
            <a:endParaRPr lang="en-US" sz="1600" dirty="0"/>
          </a:p>
        </p:txBody>
      </p:sp>
      <p:sp>
        <p:nvSpPr>
          <p:cNvPr id="6" name="Text 3"/>
          <p:cNvSpPr/>
          <p:nvPr/>
        </p:nvSpPr>
        <p:spPr>
          <a:xfrm>
            <a:off x="304800" y="1801630"/>
            <a:ext cx="6390289" cy="368300"/>
          </a:xfrm>
          <a:prstGeom prst="rect">
            <a:avLst/>
          </a:prstGeom>
          <a:noFill/>
          <a:ln/>
        </p:spPr>
        <p:txBody>
          <a:bodyPr wrap="square" lIns="91440" tIns="45720" rIns="91440" bIns="45720" rtlCol="0" anchor="ctr">
            <a:spAutoFit/>
          </a:bodyPr>
          <a:lstStyle/>
          <a:p>
            <a:pPr algn="ctr" indent="0" marL="0">
              <a:lnSpc>
                <a:spcPct val="100000"/>
              </a:lnSpc>
              <a:buNone/>
            </a:pPr>
            <a:r>
              <a:rPr lang="en-US" sz="2400" dirty="0">
                <a:solidFill>
                  <a:srgbClr val="FFFFFF"/>
                </a:solidFill>
                <a:latin typeface="MiSans" pitchFamily="34" charset="0"/>
                <a:ea typeface="MiSans" pitchFamily="34" charset="-122"/>
                <a:cs typeface="MiSans" pitchFamily="34" charset="-120"/>
              </a:rPr>
              <a:t>参数共享策略</a:t>
            </a:r>
            <a:endParaRPr lang="en-US" sz="1600" dirty="0"/>
          </a:p>
        </p:txBody>
      </p:sp>
      <p:sp>
        <p:nvSpPr>
          <p:cNvPr id="7" name="Text 4"/>
          <p:cNvSpPr/>
          <p:nvPr/>
        </p:nvSpPr>
        <p:spPr>
          <a:xfrm>
            <a:off x="6771288" y="2208718"/>
            <a:ext cx="4577254" cy="2194520"/>
          </a:xfrm>
          <a:prstGeom prst="rect">
            <a:avLst/>
          </a:prstGeom>
          <a:noFill/>
          <a:ln/>
        </p:spPr>
        <p:txBody>
          <a:bodyPr wrap="square" lIns="91440" tIns="45720" rIns="91440" bIns="45720" rtlCol="0" anchor="t">
            <a:spAutoFit/>
          </a:bodyPr>
          <a:lstStyle/>
          <a:p>
            <a:pPr algn="just" indent="0" marL="0">
              <a:lnSpc>
                <a:spcPct val="150000"/>
              </a:lnSpc>
              <a:buNone/>
            </a:pPr>
            <a:r>
              <a:rPr lang="en-US" sz="1600" dirty="0">
                <a:solidFill>
                  <a:srgbClr val="FFFFFF"/>
                </a:solidFill>
                <a:latin typeface="MiSans" pitchFamily="34" charset="0"/>
                <a:ea typeface="MiSans" pitchFamily="34" charset="-122"/>
                <a:cs typeface="MiSans" pitchFamily="34" charset="-120"/>
              </a:rPr>
              <a:t>语言对抗训练是一种通过对抗学习来提高模型语言迁移能力的技术。它通过引入对抗网络，使模型在训练过程中能够学习到不同语言之间的共同特征，从而提高模型的跨语言能力。但这种技术的训练过程较为复杂，且容易出现训练不稳定的问题。</a:t>
            </a:r>
            <a:endParaRPr lang="en-US" sz="1600" dirty="0"/>
          </a:p>
        </p:txBody>
      </p:sp>
      <p:sp>
        <p:nvSpPr>
          <p:cNvPr id="8" name="Text 5"/>
          <p:cNvSpPr/>
          <p:nvPr/>
        </p:nvSpPr>
        <p:spPr>
          <a:xfrm>
            <a:off x="5864771" y="1801630"/>
            <a:ext cx="6390289" cy="368300"/>
          </a:xfrm>
          <a:prstGeom prst="rect">
            <a:avLst/>
          </a:prstGeom>
          <a:noFill/>
          <a:ln/>
        </p:spPr>
        <p:txBody>
          <a:bodyPr wrap="square" lIns="91440" tIns="45720" rIns="91440" bIns="45720" rtlCol="0" anchor="ctr">
            <a:spAutoFit/>
          </a:bodyPr>
          <a:lstStyle/>
          <a:p>
            <a:pPr algn="ctr" indent="0" marL="0">
              <a:lnSpc>
                <a:spcPct val="100000"/>
              </a:lnSpc>
              <a:buNone/>
            </a:pPr>
            <a:r>
              <a:rPr lang="en-US" sz="2400" dirty="0">
                <a:solidFill>
                  <a:srgbClr val="FFFFFF"/>
                </a:solidFill>
                <a:latin typeface="MiSans" pitchFamily="34" charset="0"/>
                <a:ea typeface="MiSans" pitchFamily="34" charset="-122"/>
                <a:cs typeface="MiSans" pitchFamily="34" charset="-120"/>
              </a:rPr>
              <a:t>语言对抗训练</a:t>
            </a:r>
            <a:endParaRPr lang="en-US" sz="1600" dirty="0"/>
          </a:p>
        </p:txBody>
      </p:sp>
      <p:sp>
        <p:nvSpPr>
          <p:cNvPr id="9" name="Text 6"/>
          <p:cNvSpPr/>
          <p:nvPr/>
        </p:nvSpPr>
        <p:spPr>
          <a:xfrm>
            <a:off x="1203435" y="2222521"/>
            <a:ext cx="5044965" cy="1828800"/>
          </a:xfrm>
          <a:prstGeom prst="rect">
            <a:avLst/>
          </a:prstGeom>
          <a:noFill/>
          <a:ln/>
        </p:spPr>
        <p:txBody>
          <a:bodyPr wrap="square" lIns="91440" tIns="45720" rIns="91440" bIns="45720" rtlCol="0" anchor="t">
            <a:spAutoFit/>
          </a:bodyPr>
          <a:lstStyle/>
          <a:p>
            <a:pPr algn="just" indent="0" marL="0">
              <a:lnSpc>
                <a:spcPct val="150000"/>
              </a:lnSpc>
              <a:buNone/>
            </a:pPr>
            <a:r>
              <a:rPr lang="en-US" sz="1600" dirty="0">
                <a:solidFill>
                  <a:srgbClr val="FFFFFF"/>
                </a:solidFill>
                <a:latin typeface="MiSans" pitchFamily="34" charset="0"/>
                <a:ea typeface="MiSans" pitchFamily="34" charset="-122"/>
                <a:cs typeface="MiSans" pitchFamily="34" charset="-120"/>
              </a:rPr>
              <a:t>参数共享是多语言NMT中常用的语言迁移技术之一。通过在不同语言对之间共享模型参数，可以提高模型的参数利用效率，减少模型的训练数据需求。然而，简单的参数共享可能导致不同语言之间的干扰，影响翻译质量。</a:t>
            </a:r>
            <a:endParaRPr lang="en-US" sz="1600" dirty="0"/>
          </a:p>
        </p:txBody>
      </p:sp>
    </p:spTree>
  </p:cSld>
  <p:clrMapOvr>
    <a:masterClrMapping/>
  </p:clrMapOvr>
</p:sld>
</file>

<file path=ppt/theme/theme1.xml><?xml version="1.0" encoding="utf-8"?>
<a:theme xmlns:a="http://schemas.openxmlformats.org/drawingml/2006/main" name="Custom Theme">
  <a:themeElements>
    <a:clrScheme name="Custom">
      <a:dk1>
        <a:srgbClr val="000000"/>
      </a:dk1>
      <a:lt1>
        <a:srgbClr val="ffffff"/>
      </a:lt1>
      <a:dk2>
        <a:srgbClr val="333333"/>
      </a:dk2>
      <a:lt2>
        <a:srgbClr val="eeeeee"/>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31</Slides>
  <Notes>31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2025-06-17T02:17:26Z</dcterms:created>
  <dcterms:modified xsi:type="dcterms:W3CDTF">2025-06-17T02:17:26Z</dcterms:modified>
</cp:coreProperties>
</file>